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6858000" cy="9144000" type="letter"/>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00"/>
    <a:srgbClr val="006600"/>
    <a:srgbClr val="ABFC74"/>
    <a:srgbClr val="C9FFC9"/>
    <a:srgbClr val="99FF99"/>
    <a:srgbClr val="006400"/>
    <a:srgbClr val="00C000"/>
    <a:srgbClr val="CCFF99"/>
    <a:srgbClr val="43FF43"/>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434" autoAdjust="0"/>
  </p:normalViewPr>
  <p:slideViewPr>
    <p:cSldViewPr>
      <p:cViewPr>
        <p:scale>
          <a:sx n="110" d="100"/>
          <a:sy n="110" d="100"/>
        </p:scale>
        <p:origin x="-894" y="3138"/>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38D6548-7E4B-456D-B06B-9FFDC593E176}" type="datetimeFigureOut">
              <a:rPr lang="en-US" smtClean="0"/>
              <a:t>6/29/2016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9685E-77B9-4147-92AC-2F80252F7BC0}" type="slidenum">
              <a:rPr lang="en-US" smtClean="0"/>
              <a:t>‹#›</a:t>
            </a:fld>
            <a:endParaRPr lang="en-US"/>
          </a:p>
        </p:txBody>
      </p:sp>
    </p:spTree>
    <p:extLst>
      <p:ext uri="{BB962C8B-B14F-4D97-AF65-F5344CB8AC3E}">
        <p14:creationId xmlns:p14="http://schemas.microsoft.com/office/powerpoint/2010/main" val="5149243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8D6548-7E4B-456D-B06B-9FFDC593E176}" type="datetimeFigureOut">
              <a:rPr lang="en-US" smtClean="0"/>
              <a:t>6/29/2016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9685E-77B9-4147-92AC-2F80252F7BC0}" type="slidenum">
              <a:rPr lang="en-US" smtClean="0"/>
              <a:t>‹#›</a:t>
            </a:fld>
            <a:endParaRPr lang="en-US"/>
          </a:p>
        </p:txBody>
      </p:sp>
    </p:spTree>
    <p:extLst>
      <p:ext uri="{BB962C8B-B14F-4D97-AF65-F5344CB8AC3E}">
        <p14:creationId xmlns:p14="http://schemas.microsoft.com/office/powerpoint/2010/main" val="2932526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8D6548-7E4B-456D-B06B-9FFDC593E176}" type="datetimeFigureOut">
              <a:rPr lang="en-US" smtClean="0"/>
              <a:t>6/29/2016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9685E-77B9-4147-92AC-2F80252F7BC0}" type="slidenum">
              <a:rPr lang="en-US" smtClean="0"/>
              <a:t>‹#›</a:t>
            </a:fld>
            <a:endParaRPr lang="en-US"/>
          </a:p>
        </p:txBody>
      </p:sp>
    </p:spTree>
    <p:extLst>
      <p:ext uri="{BB962C8B-B14F-4D97-AF65-F5344CB8AC3E}">
        <p14:creationId xmlns:p14="http://schemas.microsoft.com/office/powerpoint/2010/main" val="1925260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8D6548-7E4B-456D-B06B-9FFDC593E176}" type="datetimeFigureOut">
              <a:rPr lang="en-US" smtClean="0"/>
              <a:t>6/29/2016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9685E-77B9-4147-92AC-2F80252F7BC0}" type="slidenum">
              <a:rPr lang="en-US" smtClean="0"/>
              <a:t>‹#›</a:t>
            </a:fld>
            <a:endParaRPr lang="en-US"/>
          </a:p>
        </p:txBody>
      </p:sp>
    </p:spTree>
    <p:extLst>
      <p:ext uri="{BB962C8B-B14F-4D97-AF65-F5344CB8AC3E}">
        <p14:creationId xmlns:p14="http://schemas.microsoft.com/office/powerpoint/2010/main" val="2124353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8D6548-7E4B-456D-B06B-9FFDC593E176}" type="datetimeFigureOut">
              <a:rPr lang="en-US" smtClean="0"/>
              <a:t>6/29/2016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9685E-77B9-4147-92AC-2F80252F7BC0}" type="slidenum">
              <a:rPr lang="en-US" smtClean="0"/>
              <a:t>‹#›</a:t>
            </a:fld>
            <a:endParaRPr lang="en-US"/>
          </a:p>
        </p:txBody>
      </p:sp>
    </p:spTree>
    <p:extLst>
      <p:ext uri="{BB962C8B-B14F-4D97-AF65-F5344CB8AC3E}">
        <p14:creationId xmlns:p14="http://schemas.microsoft.com/office/powerpoint/2010/main" val="1888697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8D6548-7E4B-456D-B06B-9FFDC593E176}" type="datetimeFigureOut">
              <a:rPr lang="en-US" smtClean="0"/>
              <a:t>6/29/2016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9685E-77B9-4147-92AC-2F80252F7BC0}" type="slidenum">
              <a:rPr lang="en-US" smtClean="0"/>
              <a:t>‹#›</a:t>
            </a:fld>
            <a:endParaRPr lang="en-US"/>
          </a:p>
        </p:txBody>
      </p:sp>
    </p:spTree>
    <p:extLst>
      <p:ext uri="{BB962C8B-B14F-4D97-AF65-F5344CB8AC3E}">
        <p14:creationId xmlns:p14="http://schemas.microsoft.com/office/powerpoint/2010/main" val="1096727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38D6548-7E4B-456D-B06B-9FFDC593E176}" type="datetimeFigureOut">
              <a:rPr lang="en-US" smtClean="0"/>
              <a:t>6/29/2016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E9685E-77B9-4147-92AC-2F80252F7BC0}" type="slidenum">
              <a:rPr lang="en-US" smtClean="0"/>
              <a:t>‹#›</a:t>
            </a:fld>
            <a:endParaRPr lang="en-US"/>
          </a:p>
        </p:txBody>
      </p:sp>
    </p:spTree>
    <p:extLst>
      <p:ext uri="{BB962C8B-B14F-4D97-AF65-F5344CB8AC3E}">
        <p14:creationId xmlns:p14="http://schemas.microsoft.com/office/powerpoint/2010/main" val="3200599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8D6548-7E4B-456D-B06B-9FFDC593E176}" type="datetimeFigureOut">
              <a:rPr lang="en-US" smtClean="0"/>
              <a:t>6/29/2016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E9685E-77B9-4147-92AC-2F80252F7BC0}" type="slidenum">
              <a:rPr lang="en-US" smtClean="0"/>
              <a:t>‹#›</a:t>
            </a:fld>
            <a:endParaRPr lang="en-US"/>
          </a:p>
        </p:txBody>
      </p:sp>
    </p:spTree>
    <p:extLst>
      <p:ext uri="{BB962C8B-B14F-4D97-AF65-F5344CB8AC3E}">
        <p14:creationId xmlns:p14="http://schemas.microsoft.com/office/powerpoint/2010/main" val="661140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8D6548-7E4B-456D-B06B-9FFDC593E176}" type="datetimeFigureOut">
              <a:rPr lang="en-US" smtClean="0"/>
              <a:t>6/29/2016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E9685E-77B9-4147-92AC-2F80252F7BC0}" type="slidenum">
              <a:rPr lang="en-US" smtClean="0"/>
              <a:t>‹#›</a:t>
            </a:fld>
            <a:endParaRPr lang="en-US"/>
          </a:p>
        </p:txBody>
      </p:sp>
    </p:spTree>
    <p:extLst>
      <p:ext uri="{BB962C8B-B14F-4D97-AF65-F5344CB8AC3E}">
        <p14:creationId xmlns:p14="http://schemas.microsoft.com/office/powerpoint/2010/main" val="1653322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8D6548-7E4B-456D-B06B-9FFDC593E176}" type="datetimeFigureOut">
              <a:rPr lang="en-US" smtClean="0"/>
              <a:t>6/29/2016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9685E-77B9-4147-92AC-2F80252F7BC0}" type="slidenum">
              <a:rPr lang="en-US" smtClean="0"/>
              <a:t>‹#›</a:t>
            </a:fld>
            <a:endParaRPr lang="en-US"/>
          </a:p>
        </p:txBody>
      </p:sp>
    </p:spTree>
    <p:extLst>
      <p:ext uri="{BB962C8B-B14F-4D97-AF65-F5344CB8AC3E}">
        <p14:creationId xmlns:p14="http://schemas.microsoft.com/office/powerpoint/2010/main" val="2883216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8D6548-7E4B-456D-B06B-9FFDC593E176}" type="datetimeFigureOut">
              <a:rPr lang="en-US" smtClean="0"/>
              <a:t>6/29/2016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9685E-77B9-4147-92AC-2F80252F7BC0}" type="slidenum">
              <a:rPr lang="en-US" smtClean="0"/>
              <a:t>‹#›</a:t>
            </a:fld>
            <a:endParaRPr lang="en-US"/>
          </a:p>
        </p:txBody>
      </p:sp>
    </p:spTree>
    <p:extLst>
      <p:ext uri="{BB962C8B-B14F-4D97-AF65-F5344CB8AC3E}">
        <p14:creationId xmlns:p14="http://schemas.microsoft.com/office/powerpoint/2010/main" val="4217028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538D6548-7E4B-456D-B06B-9FFDC593E176}" type="datetimeFigureOut">
              <a:rPr lang="en-US" smtClean="0"/>
              <a:t>6/29/2016</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7E9685E-77B9-4147-92AC-2F80252F7BC0}" type="slidenum">
              <a:rPr lang="en-US" smtClean="0"/>
              <a:t>‹#›</a:t>
            </a:fld>
            <a:endParaRPr lang="en-US"/>
          </a:p>
        </p:txBody>
      </p:sp>
    </p:spTree>
    <p:extLst>
      <p:ext uri="{BB962C8B-B14F-4D97-AF65-F5344CB8AC3E}">
        <p14:creationId xmlns:p14="http://schemas.microsoft.com/office/powerpoint/2010/main" val="13353932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8" name="Picture 14" descr="http://web.uri.edu/riss/files/RainBarrel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38599" y="6172200"/>
            <a:ext cx="2667001" cy="2061487"/>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219200" y="-76200"/>
            <a:ext cx="5638799" cy="461665"/>
          </a:xfrm>
          <a:prstGeom prst="rect">
            <a:avLst/>
          </a:prstGeom>
          <a:noFill/>
        </p:spPr>
        <p:txBody>
          <a:bodyPr wrap="square" lIns="91440" tIns="45720" rIns="91440" bIns="45720">
            <a:spAutoFit/>
          </a:bodyPr>
          <a:lstStyle/>
          <a:p>
            <a:pPr algn="ctr"/>
            <a:r>
              <a:rPr lang="en-US" sz="2400" b="1" dirty="0" smtClean="0">
                <a:ln w="19050">
                  <a:solidFill>
                    <a:schemeClr val="tx2">
                      <a:tint val="1000"/>
                    </a:schemeClr>
                  </a:solidFill>
                  <a:prstDash val="solid"/>
                </a:ln>
                <a:solidFill>
                  <a:srgbClr val="007A00"/>
                </a:solidFill>
                <a:effectLst>
                  <a:outerShdw blurRad="38100" dist="38100" dir="2700000" algn="tl">
                    <a:srgbClr val="000000">
                      <a:alpha val="43137"/>
                    </a:srgbClr>
                  </a:outerShdw>
                </a:effectLst>
                <a:latin typeface="Britannic Bold" panose="020B0903060703020204" pitchFamily="34" charset="0"/>
              </a:rPr>
              <a:t>ECONOMIC INCENTIVES FOR</a:t>
            </a:r>
            <a:endParaRPr lang="en-US" sz="2400" b="1" cap="none" spc="0" dirty="0">
              <a:ln w="19050">
                <a:solidFill>
                  <a:schemeClr val="tx2">
                    <a:tint val="1000"/>
                  </a:schemeClr>
                </a:solidFill>
                <a:prstDash val="solid"/>
              </a:ln>
              <a:solidFill>
                <a:srgbClr val="007A00"/>
              </a:solidFill>
              <a:effectLst>
                <a:outerShdw blurRad="38100" dist="38100" dir="2700000" algn="tl">
                  <a:srgbClr val="000000">
                    <a:alpha val="43137"/>
                  </a:srgbClr>
                </a:outerShdw>
              </a:effectLst>
              <a:latin typeface="Britannic Bold" panose="020B0903060703020204" pitchFamily="34" charset="0"/>
            </a:endParaRPr>
          </a:p>
        </p:txBody>
      </p:sp>
      <p:pic>
        <p:nvPicPr>
          <p:cNvPr id="1026" name="Picture 2" descr="http://qikbux.com/wp-content/uploads/2015/12/money_tre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13" y="152400"/>
            <a:ext cx="1304586" cy="146304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265501" y="685800"/>
            <a:ext cx="5516299" cy="1015663"/>
          </a:xfrm>
          <a:prstGeom prst="rect">
            <a:avLst/>
          </a:prstGeom>
          <a:noFill/>
        </p:spPr>
        <p:txBody>
          <a:bodyPr wrap="square" rtlCol="0">
            <a:spAutoFit/>
          </a:bodyPr>
          <a:lstStyle/>
          <a:p>
            <a:pPr algn="ctr"/>
            <a:r>
              <a:rPr lang="en-US" sz="1200" dirty="0" smtClean="0">
                <a:cs typeface="Arial" panose="020B0604020202020204" pitchFamily="34" charset="0"/>
              </a:rPr>
              <a:t>Green infrastructure (GI) </a:t>
            </a:r>
            <a:r>
              <a:rPr lang="en-US" sz="1200" dirty="0"/>
              <a:t>is an approach to water management that protects, restores, or mimics the natural water cycle</a:t>
            </a:r>
            <a:r>
              <a:rPr lang="en-US" sz="1200" dirty="0" smtClean="0"/>
              <a:t>. </a:t>
            </a:r>
            <a:r>
              <a:rPr lang="en-US" sz="1200" dirty="0" smtClean="0">
                <a:cs typeface="Arial" panose="020B0604020202020204" pitchFamily="34" charset="0"/>
              </a:rPr>
              <a:t>GI practices are capable of improving water quality and manage water quantity to help communities meet stormwater regulations, but many communities are hesitant to implement GI due to the initial associated costs.  </a:t>
            </a:r>
            <a:r>
              <a:rPr lang="en-US" sz="1200" b="1" dirty="0" smtClean="0">
                <a:cs typeface="Arial" panose="020B0604020202020204" pitchFamily="34" charset="0"/>
              </a:rPr>
              <a:t>What is the real value of GI implementation?</a:t>
            </a:r>
            <a:endParaRPr lang="en-US" sz="1200" b="1" dirty="0">
              <a:cs typeface="Arial" panose="020B0604020202020204" pitchFamily="34" charset="0"/>
            </a:endParaRPr>
          </a:p>
        </p:txBody>
      </p:sp>
      <p:sp>
        <p:nvSpPr>
          <p:cNvPr id="7" name="AutoShape 4" descr="https://encrypted-tbn0.gstatic.com/images?q=tbn:ANd9GcQP9b2XqbM7x7crshrPNnDyBffZX8_k0k21sIj18ZbNgkN-ONz_4Q"/>
          <p:cNvSpPr>
            <a:spLocks noChangeAspect="1" noChangeArrowheads="1"/>
          </p:cNvSpPr>
          <p:nvPr/>
        </p:nvSpPr>
        <p:spPr bwMode="auto">
          <a:xfrm>
            <a:off x="155575" y="-304800"/>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6" descr="https://www.colourbox.com/preview/4400374-money-plants-life-process.jpg"/>
          <p:cNvSpPr>
            <a:spLocks noChangeAspect="1" noChangeArrowheads="1"/>
          </p:cNvSpPr>
          <p:nvPr/>
        </p:nvSpPr>
        <p:spPr bwMode="auto">
          <a:xfrm>
            <a:off x="307975" y="-152400"/>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AutoShape 8" descr="https://www.colourbox.com/preview/4400374-money-plants-life-process.jpg"/>
          <p:cNvSpPr>
            <a:spLocks noChangeAspect="1" noChangeArrowheads="1"/>
          </p:cNvSpPr>
          <p:nvPr/>
        </p:nvSpPr>
        <p:spPr bwMode="auto">
          <a:xfrm>
            <a:off x="460375" y="0"/>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AutoShape 10" descr="https://www.colourbox.com/preview/4400374-money-plants-life-process.jpg"/>
          <p:cNvSpPr>
            <a:spLocks noChangeAspect="1" noChangeArrowheads="1"/>
          </p:cNvSpPr>
          <p:nvPr/>
        </p:nvSpPr>
        <p:spPr bwMode="auto">
          <a:xfrm>
            <a:off x="612775" y="12608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Rectangle 11"/>
          <p:cNvSpPr/>
          <p:nvPr/>
        </p:nvSpPr>
        <p:spPr>
          <a:xfrm>
            <a:off x="67013" y="1748800"/>
            <a:ext cx="3756049" cy="7242800"/>
          </a:xfrm>
          <a:prstGeom prst="rect">
            <a:avLst/>
          </a:prstGeom>
          <a:solidFill>
            <a:srgbClr val="ABFC74"/>
          </a:solidFill>
          <a:ln>
            <a:solidFill>
              <a:srgbClr val="003300">
                <a:alpha val="85000"/>
              </a:srgbClr>
            </a:solidFill>
          </a:ln>
        </p:spPr>
        <p:style>
          <a:lnRef idx="2">
            <a:schemeClr val="accent1">
              <a:shade val="50000"/>
            </a:schemeClr>
          </a:lnRef>
          <a:fillRef idx="1">
            <a:schemeClr val="accent1"/>
          </a:fillRef>
          <a:effectRef idx="0">
            <a:schemeClr val="accent1"/>
          </a:effectRef>
          <a:fontRef idx="minor">
            <a:schemeClr val="lt1"/>
          </a:fontRef>
        </p:style>
        <p:txBody>
          <a:bodyPr wrap="square" lIns="182880" tIns="91440" rIns="182880" bIns="91440" rtlCol="0" anchor="t" anchorCtr="0"/>
          <a:lstStyle/>
          <a:p>
            <a:pPr algn="ctr"/>
            <a:r>
              <a:rPr lang="en-US" sz="1200" b="1" u="sng" dirty="0" smtClean="0">
                <a:solidFill>
                  <a:srgbClr val="003300"/>
                </a:solidFill>
              </a:rPr>
              <a:t>Tree Plantings</a:t>
            </a:r>
          </a:p>
          <a:p>
            <a:pPr algn="ctr">
              <a:spcAft>
                <a:spcPts val="600"/>
              </a:spcAft>
            </a:pPr>
            <a:r>
              <a:rPr lang="en-US" sz="1200" dirty="0" smtClean="0">
                <a:solidFill>
                  <a:srgbClr val="003300"/>
                </a:solidFill>
                <a:cs typeface="Arial" panose="020B0604020202020204" pitchFamily="34" charset="0"/>
              </a:rPr>
              <a:t>Planting trees in parking lots and in landscaping areas have up front costs, but many are unaware of their long term benefits.</a:t>
            </a:r>
          </a:p>
          <a:p>
            <a:pPr algn="just">
              <a:spcAft>
                <a:spcPts val="300"/>
              </a:spcAft>
            </a:pPr>
            <a:r>
              <a:rPr lang="en-US" sz="1200" b="1" u="sng" dirty="0" smtClean="0">
                <a:solidFill>
                  <a:srgbClr val="003300"/>
                </a:solidFill>
                <a:ea typeface="Tahoma" panose="020B0604030504040204" pitchFamily="34" charset="0"/>
                <a:cs typeface="Arial" panose="020B0604020202020204" pitchFamily="34" charset="0"/>
              </a:rPr>
              <a:t>Reduced Stormwater Runoff</a:t>
            </a:r>
            <a:r>
              <a:rPr lang="en-US" sz="1200" b="1" u="sng" dirty="0" smtClean="0">
                <a:solidFill>
                  <a:schemeClr val="tx1"/>
                </a:solidFill>
                <a:ea typeface="Tahoma" panose="020B0604030504040204" pitchFamily="34" charset="0"/>
                <a:cs typeface="Arial" panose="020B0604020202020204" pitchFamily="34" charset="0"/>
              </a:rPr>
              <a:t>:</a:t>
            </a:r>
            <a:r>
              <a:rPr lang="en-US" sz="1200" dirty="0" smtClean="0">
                <a:solidFill>
                  <a:schemeClr val="tx1"/>
                </a:solidFill>
                <a:ea typeface="Tahoma" panose="020B0604030504040204" pitchFamily="34" charset="0"/>
                <a:cs typeface="Arial" panose="020B0604020202020204" pitchFamily="34" charset="0"/>
              </a:rPr>
              <a:t> Trees intercept rainfall, increase soil infiltration and storage, and minimize runoff through processes like evapotranspiration. Trees also return better quality water to groundwater. This helps property owners meet stormwater regulations.  For residential homes, savings are approximately </a:t>
            </a:r>
            <a:r>
              <a:rPr lang="en-US" sz="1200" b="1" dirty="0" smtClean="0">
                <a:solidFill>
                  <a:schemeClr val="tx1"/>
                </a:solidFill>
                <a:ea typeface="Tahoma" panose="020B0604030504040204" pitchFamily="34" charset="0"/>
                <a:cs typeface="Arial" panose="020B0604020202020204" pitchFamily="34" charset="0"/>
              </a:rPr>
              <a:t>$10.80/gal</a:t>
            </a:r>
            <a:r>
              <a:rPr lang="en-US" sz="1200" dirty="0" smtClean="0">
                <a:solidFill>
                  <a:schemeClr val="tx1"/>
                </a:solidFill>
                <a:ea typeface="Tahoma" panose="020B0604030504040204" pitchFamily="34" charset="0"/>
                <a:cs typeface="Arial" panose="020B0604020202020204" pitchFamily="34" charset="0"/>
              </a:rPr>
              <a:t> of stormwater prevented from entering the sewer system.  For commercial properties, these savings increase to </a:t>
            </a:r>
            <a:r>
              <a:rPr lang="en-US" sz="1200" b="1" dirty="0" smtClean="0">
                <a:solidFill>
                  <a:schemeClr val="tx1"/>
                </a:solidFill>
                <a:ea typeface="Tahoma" panose="020B0604030504040204" pitchFamily="34" charset="0"/>
                <a:cs typeface="Arial" panose="020B0604020202020204" pitchFamily="34" charset="0"/>
              </a:rPr>
              <a:t>$23.36/gal</a:t>
            </a:r>
            <a:r>
              <a:rPr lang="en-US" sz="1200" dirty="0" smtClean="0">
                <a:solidFill>
                  <a:schemeClr val="tx1"/>
                </a:solidFill>
                <a:ea typeface="Tahoma" panose="020B0604030504040204" pitchFamily="34" charset="0"/>
                <a:cs typeface="Arial" panose="020B0604020202020204" pitchFamily="34" charset="0"/>
              </a:rPr>
              <a:t>!</a:t>
            </a:r>
          </a:p>
          <a:p>
            <a:pPr algn="just">
              <a:spcAft>
                <a:spcPts val="300"/>
              </a:spcAft>
            </a:pPr>
            <a:r>
              <a:rPr lang="en-US" sz="1200" b="1" u="sng" dirty="0" smtClean="0">
                <a:solidFill>
                  <a:srgbClr val="003300"/>
                </a:solidFill>
                <a:ea typeface="Tahoma" panose="020B0604030504040204" pitchFamily="34" charset="0"/>
                <a:cs typeface="Arial" panose="020B0604020202020204" pitchFamily="34" charset="0"/>
              </a:rPr>
              <a:t>Reduced Energy Use:</a:t>
            </a:r>
            <a:r>
              <a:rPr lang="en-US" sz="1200" dirty="0" smtClean="0">
                <a:solidFill>
                  <a:srgbClr val="003300"/>
                </a:solidFill>
                <a:ea typeface="Tahoma" panose="020B0604030504040204" pitchFamily="34" charset="0"/>
                <a:cs typeface="Arial" panose="020B0604020202020204" pitchFamily="34" charset="0"/>
              </a:rPr>
              <a:t> </a:t>
            </a:r>
            <a:r>
              <a:rPr lang="en-US" sz="1200" dirty="0" smtClean="0">
                <a:solidFill>
                  <a:schemeClr val="tx1"/>
                </a:solidFill>
                <a:ea typeface="Tahoma" panose="020B0604030504040204" pitchFamily="34" charset="0"/>
                <a:cs typeface="Arial" panose="020B0604020202020204" pitchFamily="34" charset="0"/>
              </a:rPr>
              <a:t>Trees provide shade in summer and release water back into the atmosphere, cooling air temperatures by </a:t>
            </a:r>
            <a:r>
              <a:rPr lang="en-US" sz="1200" b="1" dirty="0" smtClean="0">
                <a:solidFill>
                  <a:schemeClr val="tx1"/>
                </a:solidFill>
                <a:ea typeface="Tahoma" panose="020B0604030504040204" pitchFamily="34" charset="0"/>
                <a:cs typeface="Arial" panose="020B0604020202020204" pitchFamily="34" charset="0"/>
              </a:rPr>
              <a:t>5-10ºF</a:t>
            </a:r>
            <a:r>
              <a:rPr lang="en-US" sz="1200" dirty="0" smtClean="0">
                <a:solidFill>
                  <a:schemeClr val="tx1"/>
                </a:solidFill>
                <a:ea typeface="Tahoma" panose="020B0604030504040204" pitchFamily="34" charset="0"/>
                <a:cs typeface="Arial" panose="020B0604020202020204" pitchFamily="34" charset="0"/>
              </a:rPr>
              <a:t>.</a:t>
            </a:r>
            <a:r>
              <a:rPr lang="en-US" sz="1200" b="1" dirty="0" smtClean="0">
                <a:solidFill>
                  <a:schemeClr val="tx1"/>
                </a:solidFill>
                <a:ea typeface="Tahoma" panose="020B0604030504040204" pitchFamily="34" charset="0"/>
                <a:cs typeface="Arial" panose="020B0604020202020204" pitchFamily="34" charset="0"/>
              </a:rPr>
              <a:t> </a:t>
            </a:r>
            <a:r>
              <a:rPr lang="en-US" sz="1200" b="1" dirty="0">
                <a:solidFill>
                  <a:schemeClr val="tx1"/>
                </a:solidFill>
                <a:ea typeface="Tahoma" panose="020B0604030504040204" pitchFamily="34" charset="0"/>
                <a:cs typeface="Arial" panose="020B0604020202020204" pitchFamily="34" charset="0"/>
              </a:rPr>
              <a:t> </a:t>
            </a:r>
            <a:r>
              <a:rPr lang="en-US" sz="1200" dirty="0" smtClean="0">
                <a:solidFill>
                  <a:schemeClr val="tx1"/>
                </a:solidFill>
                <a:ea typeface="Tahoma" panose="020B0604030504040204" pitchFamily="34" charset="0"/>
                <a:cs typeface="Arial" panose="020B0604020202020204" pitchFamily="34" charset="0"/>
              </a:rPr>
              <a:t>This allows buildings to use less air conditioning on warm days.  Trees intercept cold winds during winter, reducing heating needs as well. Overall, trees reduce energy consumption by </a:t>
            </a:r>
            <a:r>
              <a:rPr lang="en-US" sz="1200" b="1" dirty="0" smtClean="0">
                <a:solidFill>
                  <a:schemeClr val="tx1"/>
                </a:solidFill>
                <a:ea typeface="Tahoma" panose="020B0604030504040204" pitchFamily="34" charset="0"/>
                <a:cs typeface="Arial" panose="020B0604020202020204" pitchFamily="34" charset="0"/>
              </a:rPr>
              <a:t>8-12%</a:t>
            </a:r>
            <a:r>
              <a:rPr lang="en-US" sz="1200" dirty="0" smtClean="0">
                <a:solidFill>
                  <a:schemeClr val="tx1"/>
                </a:solidFill>
                <a:ea typeface="Tahoma" panose="020B0604030504040204" pitchFamily="34" charset="0"/>
                <a:cs typeface="Arial" panose="020B0604020202020204" pitchFamily="34" charset="0"/>
              </a:rPr>
              <a:t>, saving households about </a:t>
            </a:r>
            <a:r>
              <a:rPr lang="en-US" sz="1200" b="1" dirty="0" smtClean="0">
                <a:solidFill>
                  <a:schemeClr val="tx1"/>
                </a:solidFill>
                <a:ea typeface="Tahoma" panose="020B0604030504040204" pitchFamily="34" charset="0"/>
                <a:cs typeface="Arial" panose="020B0604020202020204" pitchFamily="34" charset="0"/>
              </a:rPr>
              <a:t>$10</a:t>
            </a:r>
            <a:r>
              <a:rPr lang="en-US" sz="1200" dirty="0" smtClean="0">
                <a:solidFill>
                  <a:schemeClr val="tx1"/>
                </a:solidFill>
                <a:ea typeface="Tahoma" panose="020B0604030504040204" pitchFamily="34" charset="0"/>
                <a:cs typeface="Arial" panose="020B0604020202020204" pitchFamily="34" charset="0"/>
              </a:rPr>
              <a:t> on energy uses.  One large tree can save businesses up to </a:t>
            </a:r>
            <a:r>
              <a:rPr lang="en-US" sz="1200" b="1" dirty="0" smtClean="0">
                <a:solidFill>
                  <a:schemeClr val="tx1"/>
                </a:solidFill>
                <a:ea typeface="Tahoma" panose="020B0604030504040204" pitchFamily="34" charset="0"/>
                <a:cs typeface="Arial" panose="020B0604020202020204" pitchFamily="34" charset="0"/>
              </a:rPr>
              <a:t>$45</a:t>
            </a:r>
            <a:r>
              <a:rPr lang="en-US" sz="1200" dirty="0" smtClean="0">
                <a:solidFill>
                  <a:schemeClr val="tx1"/>
                </a:solidFill>
                <a:ea typeface="Tahoma" panose="020B0604030504040204" pitchFamily="34" charset="0"/>
                <a:cs typeface="Arial" panose="020B0604020202020204" pitchFamily="34" charset="0"/>
              </a:rPr>
              <a:t> annually in energy costs!</a:t>
            </a:r>
          </a:p>
          <a:p>
            <a:pPr algn="just">
              <a:spcAft>
                <a:spcPts val="300"/>
              </a:spcAft>
            </a:pPr>
            <a:r>
              <a:rPr lang="en-US" sz="1200" b="1" u="sng" dirty="0" smtClean="0">
                <a:solidFill>
                  <a:srgbClr val="003300"/>
                </a:solidFill>
                <a:ea typeface="Tahoma" panose="020B0604030504040204" pitchFamily="34" charset="0"/>
                <a:cs typeface="Arial" panose="020B0604020202020204" pitchFamily="34" charset="0"/>
              </a:rPr>
              <a:t>Improved Air Quality:</a:t>
            </a:r>
            <a:r>
              <a:rPr lang="en-US" sz="1200" dirty="0" smtClean="0">
                <a:solidFill>
                  <a:srgbClr val="003300"/>
                </a:solidFill>
                <a:ea typeface="Tahoma" panose="020B0604030504040204" pitchFamily="34" charset="0"/>
                <a:cs typeface="Arial" panose="020B0604020202020204" pitchFamily="34" charset="0"/>
              </a:rPr>
              <a:t>  </a:t>
            </a:r>
            <a:r>
              <a:rPr lang="en-US" sz="1200" dirty="0" smtClean="0">
                <a:solidFill>
                  <a:schemeClr val="tx1"/>
                </a:solidFill>
                <a:ea typeface="Tahoma" panose="020B0604030504040204" pitchFamily="34" charset="0"/>
                <a:cs typeface="Arial" panose="020B0604020202020204" pitchFamily="34" charset="0"/>
              </a:rPr>
              <a:t>Trees absorb </a:t>
            </a:r>
            <a:r>
              <a:rPr lang="en-US" sz="1200" b="1" dirty="0" smtClean="0">
                <a:solidFill>
                  <a:schemeClr val="tx1"/>
                </a:solidFill>
                <a:ea typeface="Tahoma" panose="020B0604030504040204" pitchFamily="34" charset="0"/>
                <a:cs typeface="Arial" panose="020B0604020202020204" pitchFamily="34" charset="0"/>
              </a:rPr>
              <a:t>120-240 </a:t>
            </a:r>
            <a:r>
              <a:rPr lang="en-US" sz="1200" b="1" dirty="0" err="1" smtClean="0">
                <a:solidFill>
                  <a:schemeClr val="tx1"/>
                </a:solidFill>
                <a:ea typeface="Tahoma" panose="020B0604030504040204" pitchFamily="34" charset="0"/>
                <a:cs typeface="Arial" panose="020B0604020202020204" pitchFamily="34" charset="0"/>
              </a:rPr>
              <a:t>lbs</a:t>
            </a:r>
            <a:r>
              <a:rPr lang="en-US" sz="1200" dirty="0" smtClean="0">
                <a:solidFill>
                  <a:schemeClr val="tx1"/>
                </a:solidFill>
                <a:ea typeface="Tahoma" panose="020B0604030504040204" pitchFamily="34" charset="0"/>
                <a:cs typeface="Arial" panose="020B0604020202020204" pitchFamily="34" charset="0"/>
              </a:rPr>
              <a:t> of air pollutants like nitrogen dioxide, sulfur dioxide, and ozone and intercept particulate matter.  Considering clean-up costs of these pollutants range from </a:t>
            </a:r>
            <a:r>
              <a:rPr lang="en-US" sz="1200" b="1" dirty="0" smtClean="0">
                <a:solidFill>
                  <a:schemeClr val="tx1"/>
                </a:solidFill>
                <a:ea typeface="Tahoma" panose="020B0604030504040204" pitchFamily="34" charset="0"/>
                <a:cs typeface="Arial" panose="020B0604020202020204" pitchFamily="34" charset="0"/>
              </a:rPr>
              <a:t>$2.06-$3.34/</a:t>
            </a:r>
            <a:r>
              <a:rPr lang="en-US" sz="1200" b="1" dirty="0" err="1" smtClean="0">
                <a:solidFill>
                  <a:schemeClr val="tx1"/>
                </a:solidFill>
                <a:ea typeface="Tahoma" panose="020B0604030504040204" pitchFamily="34" charset="0"/>
                <a:cs typeface="Arial" panose="020B0604020202020204" pitchFamily="34" charset="0"/>
              </a:rPr>
              <a:t>lb</a:t>
            </a:r>
            <a:r>
              <a:rPr lang="en-US" sz="1200" dirty="0" smtClean="0">
                <a:solidFill>
                  <a:schemeClr val="tx1"/>
                </a:solidFill>
                <a:ea typeface="Tahoma" panose="020B0604030504040204" pitchFamily="34" charset="0"/>
                <a:cs typeface="Arial" panose="020B0604020202020204" pitchFamily="34" charset="0"/>
              </a:rPr>
              <a:t>, planting a tree will save your community money in the long run. </a:t>
            </a:r>
          </a:p>
          <a:p>
            <a:pPr algn="just">
              <a:spcAft>
                <a:spcPts val="300"/>
              </a:spcAft>
            </a:pPr>
            <a:r>
              <a:rPr lang="en-US" sz="1200" b="1" u="sng" dirty="0" smtClean="0">
                <a:solidFill>
                  <a:srgbClr val="003300"/>
                </a:solidFill>
                <a:ea typeface="Tahoma" panose="020B0604030504040204" pitchFamily="34" charset="0"/>
                <a:cs typeface="Arial" panose="020B0604020202020204" pitchFamily="34" charset="0"/>
              </a:rPr>
              <a:t>Retail Centers and Business Benefits:</a:t>
            </a:r>
            <a:r>
              <a:rPr lang="en-US" sz="1200" dirty="0">
                <a:solidFill>
                  <a:srgbClr val="003300"/>
                </a:solidFill>
                <a:ea typeface="Tahoma" panose="020B0604030504040204" pitchFamily="34" charset="0"/>
                <a:cs typeface="Arial" panose="020B0604020202020204" pitchFamily="34" charset="0"/>
              </a:rPr>
              <a:t> </a:t>
            </a:r>
            <a:r>
              <a:rPr lang="en-US" sz="1200" dirty="0" smtClean="0">
                <a:solidFill>
                  <a:schemeClr val="tx1"/>
                </a:solidFill>
                <a:ea typeface="Tahoma" panose="020B0604030504040204" pitchFamily="34" charset="0"/>
                <a:cs typeface="Arial" panose="020B0604020202020204" pitchFamily="34" charset="0"/>
              </a:rPr>
              <a:t>Trees help create visual identity for businesses through careful plant selection. Studies show that customers prefer areas with orderly, well-maintained planting schemes with tree canopies and accessory vegetation enough to spend </a:t>
            </a:r>
            <a:r>
              <a:rPr lang="en-US" sz="1200" b="1" dirty="0" smtClean="0">
                <a:solidFill>
                  <a:schemeClr val="tx1"/>
                </a:solidFill>
                <a:ea typeface="Tahoma" panose="020B0604030504040204" pitchFamily="34" charset="0"/>
                <a:cs typeface="Arial" panose="020B0604020202020204" pitchFamily="34" charset="0"/>
              </a:rPr>
              <a:t>8-12%</a:t>
            </a:r>
            <a:r>
              <a:rPr lang="en-US" sz="1200" dirty="0" smtClean="0">
                <a:solidFill>
                  <a:schemeClr val="tx1"/>
                </a:solidFill>
                <a:ea typeface="Tahoma" panose="020B0604030504040204" pitchFamily="34" charset="0"/>
                <a:cs typeface="Arial" panose="020B0604020202020204" pitchFamily="34" charset="0"/>
              </a:rPr>
              <a:t> more at businesses with this landscape.  Consumers also specified that they would be willing to pay more for parking in areas shaded by trees, helping to offset any parking spaces devoted to tree planting.</a:t>
            </a:r>
            <a:endParaRPr lang="en-US" sz="1200" b="1" dirty="0">
              <a:solidFill>
                <a:schemeClr val="tx1"/>
              </a:solidFill>
              <a:ea typeface="Tahoma" panose="020B0604030504040204" pitchFamily="34" charset="0"/>
              <a:cs typeface="Arial" panose="020B0604020202020204" pitchFamily="34" charset="0"/>
            </a:endParaRPr>
          </a:p>
        </p:txBody>
      </p:sp>
      <p:sp>
        <p:nvSpPr>
          <p:cNvPr id="17" name="Rectangle 16"/>
          <p:cNvSpPr/>
          <p:nvPr/>
        </p:nvSpPr>
        <p:spPr>
          <a:xfrm>
            <a:off x="3924300" y="1752600"/>
            <a:ext cx="2857500" cy="4343400"/>
          </a:xfrm>
          <a:prstGeom prst="rect">
            <a:avLst/>
          </a:prstGeom>
          <a:solidFill>
            <a:schemeClr val="accent3">
              <a:lumMod val="60000"/>
              <a:lumOff val="40000"/>
            </a:schemeClr>
          </a:solidFill>
          <a:ln>
            <a:solidFill>
              <a:srgbClr val="007A00"/>
            </a:solidFill>
          </a:ln>
        </p:spPr>
        <p:style>
          <a:lnRef idx="2">
            <a:schemeClr val="accent1">
              <a:shade val="50000"/>
            </a:schemeClr>
          </a:lnRef>
          <a:fillRef idx="1">
            <a:schemeClr val="accent1"/>
          </a:fillRef>
          <a:effectRef idx="0">
            <a:schemeClr val="accent1"/>
          </a:effectRef>
          <a:fontRef idx="minor">
            <a:schemeClr val="lt1"/>
          </a:fontRef>
        </p:style>
        <p:txBody>
          <a:bodyPr wrap="square" lIns="182880" tIns="91440" rIns="182880" bIns="91440" rtlCol="0" anchor="ctr"/>
          <a:lstStyle/>
          <a:p>
            <a:pPr algn="ctr"/>
            <a:r>
              <a:rPr lang="en-US" sz="1200" b="1" u="sng" dirty="0" smtClean="0">
                <a:solidFill>
                  <a:srgbClr val="006600"/>
                </a:solidFill>
              </a:rPr>
              <a:t>Water Harvesting</a:t>
            </a:r>
          </a:p>
          <a:p>
            <a:pPr algn="ctr">
              <a:spcAft>
                <a:spcPts val="600"/>
              </a:spcAft>
            </a:pPr>
            <a:r>
              <a:rPr lang="en-US" sz="1200" dirty="0" smtClean="0">
                <a:solidFill>
                  <a:srgbClr val="006600"/>
                </a:solidFill>
                <a:cs typeface="Arial" panose="020B0604020202020204" pitchFamily="34" charset="0"/>
              </a:rPr>
              <a:t>Water harvesting involves redirecting and capturing rainwater for later use, including downspout disconnection and the use rain barrels or cisterns.  These are some of the simplest retrofits.</a:t>
            </a:r>
          </a:p>
          <a:p>
            <a:pPr algn="just">
              <a:spcAft>
                <a:spcPts val="300"/>
              </a:spcAft>
            </a:pPr>
            <a:r>
              <a:rPr lang="en-US" sz="1200" b="1" u="sng" dirty="0" smtClean="0">
                <a:solidFill>
                  <a:srgbClr val="006600"/>
                </a:solidFill>
                <a:ea typeface="Tahoma" panose="020B0604030504040204" pitchFamily="34" charset="0"/>
                <a:cs typeface="Arial" panose="020B0604020202020204" pitchFamily="34" charset="0"/>
              </a:rPr>
              <a:t>Increased Available Water Supply:</a:t>
            </a:r>
            <a:r>
              <a:rPr lang="en-US" sz="1200" dirty="0" smtClean="0">
                <a:solidFill>
                  <a:srgbClr val="006600"/>
                </a:solidFill>
                <a:ea typeface="Tahoma" panose="020B0604030504040204" pitchFamily="34" charset="0"/>
                <a:cs typeface="Arial" panose="020B0604020202020204" pitchFamily="34" charset="0"/>
              </a:rPr>
              <a:t> </a:t>
            </a:r>
            <a:r>
              <a:rPr lang="en-US" sz="1200" dirty="0" smtClean="0">
                <a:solidFill>
                  <a:schemeClr val="tx1"/>
                </a:solidFill>
                <a:ea typeface="Tahoma" panose="020B0604030504040204" pitchFamily="34" charset="0"/>
                <a:cs typeface="Arial" panose="020B0604020202020204" pitchFamily="34" charset="0"/>
              </a:rPr>
              <a:t>Outdoor irrigation accounts for </a:t>
            </a:r>
            <a:r>
              <a:rPr lang="en-US" sz="1200" b="1" dirty="0" smtClean="0">
                <a:solidFill>
                  <a:schemeClr val="tx1"/>
                </a:solidFill>
                <a:ea typeface="Tahoma" panose="020B0604030504040204" pitchFamily="34" charset="0"/>
                <a:cs typeface="Arial" panose="020B0604020202020204" pitchFamily="34" charset="0"/>
              </a:rPr>
              <a:t>1/3</a:t>
            </a:r>
            <a:r>
              <a:rPr lang="en-US" sz="1200" dirty="0" smtClean="0">
                <a:solidFill>
                  <a:schemeClr val="tx1"/>
                </a:solidFill>
                <a:ea typeface="Tahoma" panose="020B0604030504040204" pitchFamily="34" charset="0"/>
                <a:cs typeface="Arial" panose="020B0604020202020204" pitchFamily="34" charset="0"/>
              </a:rPr>
              <a:t> of all residential water use. Capturing rainwater to use for outdoor irrigation substantially reduces the need for tap water. Rainwater is more beneficial for plants because it contains nitrogen and phosphorus and does not contain any salts, unlike tap water, which can harm soils. </a:t>
            </a:r>
          </a:p>
          <a:p>
            <a:pPr algn="just">
              <a:spcAft>
                <a:spcPts val="300"/>
              </a:spcAft>
            </a:pPr>
            <a:r>
              <a:rPr lang="en-US" sz="1200" b="1" u="sng" dirty="0" smtClean="0">
                <a:solidFill>
                  <a:srgbClr val="006400"/>
                </a:solidFill>
                <a:ea typeface="Tahoma" panose="020B0604030504040204" pitchFamily="34" charset="0"/>
                <a:cs typeface="Arial" panose="020B0604020202020204" pitchFamily="34" charset="0"/>
              </a:rPr>
              <a:t>Reduced Energy Use:</a:t>
            </a:r>
            <a:r>
              <a:rPr lang="en-US" sz="1200" dirty="0" smtClean="0">
                <a:solidFill>
                  <a:srgbClr val="006400"/>
                </a:solidFill>
                <a:ea typeface="Tahoma" panose="020B0604030504040204" pitchFamily="34" charset="0"/>
                <a:cs typeface="Arial" panose="020B0604020202020204" pitchFamily="34" charset="0"/>
              </a:rPr>
              <a:t>  </a:t>
            </a:r>
            <a:r>
              <a:rPr lang="en-US" sz="1200" dirty="0" smtClean="0">
                <a:solidFill>
                  <a:schemeClr val="tx1"/>
                </a:solidFill>
                <a:ea typeface="Tahoma" panose="020B0604030504040204" pitchFamily="34" charset="0"/>
                <a:cs typeface="Arial" panose="020B0604020202020204" pitchFamily="34" charset="0"/>
              </a:rPr>
              <a:t>Tap water requires energy to produce, treat, and transport.  By cutting down on tap water used, rain water harvesting reduces energy use, improve air quality, and reduces atmospheric CO</a:t>
            </a:r>
            <a:r>
              <a:rPr lang="en-US" sz="1200" baseline="-25000" dirty="0" smtClean="0">
                <a:solidFill>
                  <a:schemeClr val="tx1"/>
                </a:solidFill>
                <a:ea typeface="Tahoma" panose="020B0604030504040204" pitchFamily="34" charset="0"/>
                <a:cs typeface="Arial" panose="020B0604020202020204" pitchFamily="34" charset="0"/>
              </a:rPr>
              <a:t>2</a:t>
            </a:r>
            <a:r>
              <a:rPr lang="en-US" sz="1200" dirty="0" smtClean="0">
                <a:solidFill>
                  <a:schemeClr val="tx1"/>
                </a:solidFill>
                <a:ea typeface="Tahoma" panose="020B0604030504040204" pitchFamily="34" charset="0"/>
                <a:cs typeface="Arial" panose="020B0604020202020204" pitchFamily="34" charset="0"/>
              </a:rPr>
              <a:t> levels.</a:t>
            </a:r>
          </a:p>
        </p:txBody>
      </p:sp>
      <p:sp>
        <p:nvSpPr>
          <p:cNvPr id="16" name="AutoShape 12" descr="https://encrypted-tbn3.gstatic.com/images?q=tbn:ANd9GcQK4grYS4u1QkiKc7xW5SfATPZ7DVhEg_B9r8VQT9UlhdSm3k8N7w"/>
          <p:cNvSpPr>
            <a:spLocks noChangeAspect="1" noChangeArrowheads="1"/>
          </p:cNvSpPr>
          <p:nvPr/>
        </p:nvSpPr>
        <p:spPr bwMode="auto">
          <a:xfrm>
            <a:off x="765175" y="307062"/>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TextBox 17"/>
          <p:cNvSpPr txBox="1"/>
          <p:nvPr/>
        </p:nvSpPr>
        <p:spPr>
          <a:xfrm>
            <a:off x="3886200" y="8160603"/>
            <a:ext cx="2933700" cy="830997"/>
          </a:xfrm>
          <a:prstGeom prst="rect">
            <a:avLst/>
          </a:prstGeom>
          <a:noFill/>
        </p:spPr>
        <p:txBody>
          <a:bodyPr wrap="square" rtlCol="0">
            <a:spAutoFit/>
          </a:bodyPr>
          <a:lstStyle/>
          <a:p>
            <a:pPr algn="ctr"/>
            <a:r>
              <a:rPr lang="en-US" sz="1200" dirty="0" smtClean="0">
                <a:solidFill>
                  <a:srgbClr val="006400"/>
                </a:solidFill>
                <a:latin typeface="+mj-lt"/>
              </a:rPr>
              <a:t>A single rain barrel, cistern, or downspout disconnection can divert 3,730 gallons of stormwater from the sewer system with maintenance costs of only $7 per year!</a:t>
            </a:r>
            <a:endParaRPr lang="en-US" sz="1200" dirty="0">
              <a:solidFill>
                <a:srgbClr val="006400"/>
              </a:solidFill>
              <a:latin typeface="+mj-lt"/>
            </a:endParaRPr>
          </a:p>
        </p:txBody>
      </p:sp>
      <p:sp>
        <p:nvSpPr>
          <p:cNvPr id="2" name="Rectangle 1"/>
          <p:cNvSpPr/>
          <p:nvPr/>
        </p:nvSpPr>
        <p:spPr>
          <a:xfrm>
            <a:off x="2056599" y="152400"/>
            <a:ext cx="3958135" cy="584775"/>
          </a:xfrm>
          <a:prstGeom prst="rect">
            <a:avLst/>
          </a:prstGeom>
        </p:spPr>
        <p:txBody>
          <a:bodyPr wrap="none">
            <a:spAutoFit/>
          </a:bodyPr>
          <a:lstStyle/>
          <a:p>
            <a:pPr algn="ctr"/>
            <a:r>
              <a:rPr lang="en-US" sz="3200" b="1" dirty="0" smtClean="0">
                <a:ln w="19050">
                  <a:solidFill>
                    <a:schemeClr val="tx2">
                      <a:tint val="1000"/>
                    </a:schemeClr>
                  </a:solidFill>
                  <a:prstDash val="solid"/>
                </a:ln>
                <a:solidFill>
                  <a:srgbClr val="007A00"/>
                </a:solidFill>
                <a:effectLst>
                  <a:outerShdw blurRad="38100" dist="38100" dir="2700000" algn="tl">
                    <a:srgbClr val="000000">
                      <a:alpha val="43137"/>
                    </a:srgbClr>
                  </a:outerShdw>
                </a:effectLst>
                <a:latin typeface="Britannic Bold" panose="020B0903060703020204" pitchFamily="34" charset="0"/>
              </a:rPr>
              <a:t>Green </a:t>
            </a:r>
            <a:r>
              <a:rPr lang="en-US" sz="3200" b="1" dirty="0">
                <a:ln w="19050">
                  <a:solidFill>
                    <a:schemeClr val="tx2">
                      <a:tint val="1000"/>
                    </a:schemeClr>
                  </a:solidFill>
                  <a:prstDash val="solid"/>
                </a:ln>
                <a:solidFill>
                  <a:srgbClr val="007A00"/>
                </a:solidFill>
                <a:effectLst>
                  <a:outerShdw blurRad="38100" dist="38100" dir="2700000" algn="tl">
                    <a:srgbClr val="000000">
                      <a:alpha val="43137"/>
                    </a:srgbClr>
                  </a:outerShdw>
                </a:effectLst>
                <a:latin typeface="Britannic Bold" panose="020B0903060703020204" pitchFamily="34" charset="0"/>
              </a:rPr>
              <a:t>Infrastructure</a:t>
            </a:r>
          </a:p>
        </p:txBody>
      </p:sp>
      <p:sp>
        <p:nvSpPr>
          <p:cNvPr id="3" name="TextBox 2"/>
          <p:cNvSpPr txBox="1"/>
          <p:nvPr/>
        </p:nvSpPr>
        <p:spPr>
          <a:xfrm>
            <a:off x="-1438" y="8978660"/>
            <a:ext cx="6477000" cy="230832"/>
          </a:xfrm>
          <a:prstGeom prst="rect">
            <a:avLst/>
          </a:prstGeom>
          <a:noFill/>
        </p:spPr>
        <p:txBody>
          <a:bodyPr wrap="square" rtlCol="0" anchor="ctr">
            <a:spAutoFit/>
          </a:bodyPr>
          <a:lstStyle/>
          <a:p>
            <a:r>
              <a:rPr lang="en-US" sz="900" dirty="0"/>
              <a:t>IMAGE CREDIT: http://qikbux.com</a:t>
            </a:r>
            <a:r>
              <a:rPr lang="en-US" sz="900" dirty="0" smtClean="0"/>
              <a:t>/ </a:t>
            </a:r>
            <a:r>
              <a:rPr lang="en-US" sz="900" dirty="0"/>
              <a:t>&amp; http://web.uri.edu/</a:t>
            </a:r>
          </a:p>
        </p:txBody>
      </p:sp>
    </p:spTree>
    <p:extLst>
      <p:ext uri="{BB962C8B-B14F-4D97-AF65-F5344CB8AC3E}">
        <p14:creationId xmlns:p14="http://schemas.microsoft.com/office/powerpoint/2010/main" val="39002502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l="35149" t="41928" r="48902" b="30729"/>
          <a:stretch/>
        </p:blipFill>
        <p:spPr bwMode="auto">
          <a:xfrm>
            <a:off x="990600" y="6777335"/>
            <a:ext cx="2009766" cy="19372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AutoShape 4" descr="https://encrypted-tbn0.gstatic.com/images?q=tbn:ANd9GcQP9b2XqbM7x7crshrPNnDyBffZX8_k0k21sIj18ZbNgkN-ONz_4Q"/>
          <p:cNvSpPr>
            <a:spLocks noChangeAspect="1" noChangeArrowheads="1"/>
          </p:cNvSpPr>
          <p:nvPr/>
        </p:nvSpPr>
        <p:spPr bwMode="auto">
          <a:xfrm>
            <a:off x="155575" y="-228600"/>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6" descr="https://www.colourbox.com/preview/4400374-money-plants-life-process.jpg"/>
          <p:cNvSpPr>
            <a:spLocks noChangeAspect="1" noChangeArrowheads="1"/>
          </p:cNvSpPr>
          <p:nvPr/>
        </p:nvSpPr>
        <p:spPr bwMode="auto">
          <a:xfrm>
            <a:off x="307975" y="-152400"/>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AutoShape 8" descr="https://www.colourbox.com/preview/4400374-money-plants-life-process.jpg"/>
          <p:cNvSpPr>
            <a:spLocks noChangeAspect="1" noChangeArrowheads="1"/>
          </p:cNvSpPr>
          <p:nvPr/>
        </p:nvSpPr>
        <p:spPr bwMode="auto">
          <a:xfrm>
            <a:off x="460375" y="0"/>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AutoShape 10" descr="https://www.colourbox.com/preview/4400374-money-plants-life-process.jpg"/>
          <p:cNvSpPr>
            <a:spLocks noChangeAspect="1" noChangeArrowheads="1"/>
          </p:cNvSpPr>
          <p:nvPr/>
        </p:nvSpPr>
        <p:spPr bwMode="auto">
          <a:xfrm>
            <a:off x="612775" y="152400"/>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Rectangle 11"/>
          <p:cNvSpPr/>
          <p:nvPr/>
        </p:nvSpPr>
        <p:spPr>
          <a:xfrm>
            <a:off x="2971800" y="4800600"/>
            <a:ext cx="3810000" cy="4164687"/>
          </a:xfrm>
          <a:prstGeom prst="rect">
            <a:avLst/>
          </a:prstGeom>
          <a:solidFill>
            <a:srgbClr val="00640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rIns="91440" bIns="91440" rtlCol="0" anchor="ctr"/>
          <a:lstStyle/>
          <a:p>
            <a:pPr algn="ctr"/>
            <a:r>
              <a:rPr lang="en-US" sz="1200" b="1" u="sng" dirty="0" err="1" smtClean="0">
                <a:solidFill>
                  <a:srgbClr val="C9FFC9"/>
                </a:solidFill>
              </a:rPr>
              <a:t>Bioretention</a:t>
            </a:r>
            <a:r>
              <a:rPr lang="en-US" sz="1200" b="1" u="sng" dirty="0" smtClean="0">
                <a:solidFill>
                  <a:srgbClr val="C9FFC9"/>
                </a:solidFill>
              </a:rPr>
              <a:t> and Infiltration Practices</a:t>
            </a:r>
          </a:p>
          <a:p>
            <a:pPr algn="ctr">
              <a:spcAft>
                <a:spcPts val="600"/>
              </a:spcAft>
            </a:pPr>
            <a:r>
              <a:rPr lang="en-US" sz="1200" dirty="0" err="1" smtClean="0">
                <a:solidFill>
                  <a:srgbClr val="C9FFC9"/>
                </a:solidFill>
                <a:cs typeface="Arial" panose="020B0604020202020204" pitchFamily="34" charset="0"/>
              </a:rPr>
              <a:t>Bioretention</a:t>
            </a:r>
            <a:r>
              <a:rPr lang="en-US" sz="1200" dirty="0">
                <a:solidFill>
                  <a:srgbClr val="C9FFC9"/>
                </a:solidFill>
                <a:cs typeface="Arial" panose="020B0604020202020204" pitchFamily="34" charset="0"/>
              </a:rPr>
              <a:t> </a:t>
            </a:r>
            <a:r>
              <a:rPr lang="en-US" sz="1200" dirty="0" smtClean="0">
                <a:solidFill>
                  <a:srgbClr val="C9FFC9"/>
                </a:solidFill>
                <a:cs typeface="Arial" panose="020B0604020202020204" pitchFamily="34" charset="0"/>
              </a:rPr>
              <a:t>and infiltration practices include vegetated, depressed landscape areas that collect and retain or infiltrate stormwater, like extended tree pits, foundation planters, curb-cut bump-outs, rain gardens, and </a:t>
            </a:r>
            <a:r>
              <a:rPr lang="en-US" sz="1200" dirty="0" err="1" smtClean="0">
                <a:solidFill>
                  <a:srgbClr val="C9FFC9"/>
                </a:solidFill>
                <a:cs typeface="Arial" panose="020B0604020202020204" pitchFamily="34" charset="0"/>
              </a:rPr>
              <a:t>bioswales</a:t>
            </a:r>
            <a:r>
              <a:rPr lang="en-US" sz="1200" dirty="0" smtClean="0">
                <a:solidFill>
                  <a:srgbClr val="C9FFC9"/>
                </a:solidFill>
                <a:cs typeface="Arial" panose="020B0604020202020204" pitchFamily="34" charset="0"/>
              </a:rPr>
              <a:t>.</a:t>
            </a:r>
          </a:p>
          <a:p>
            <a:pPr algn="just">
              <a:spcAft>
                <a:spcPts val="300"/>
              </a:spcAft>
            </a:pPr>
            <a:r>
              <a:rPr lang="en-US" sz="1200" b="1" u="sng" dirty="0" smtClean="0">
                <a:solidFill>
                  <a:srgbClr val="C9FFC9"/>
                </a:solidFill>
                <a:cs typeface="Arial" panose="020B0604020202020204" pitchFamily="34" charset="0"/>
              </a:rPr>
              <a:t>Reduced Stormwater Runoff:</a:t>
            </a:r>
            <a:r>
              <a:rPr lang="en-US" sz="1200" dirty="0" smtClean="0">
                <a:solidFill>
                  <a:schemeClr val="bg1"/>
                </a:solidFill>
                <a:cs typeface="Arial" panose="020B0604020202020204" pitchFamily="34" charset="0"/>
              </a:rPr>
              <a:t> These practices store and infiltrate runoff, reducing flood impacts. Additionally, less tap water is needed for irrigation. </a:t>
            </a:r>
          </a:p>
          <a:p>
            <a:pPr algn="just">
              <a:spcAft>
                <a:spcPts val="300"/>
              </a:spcAft>
            </a:pPr>
            <a:r>
              <a:rPr lang="en-US" sz="1200" b="1" u="sng" dirty="0" smtClean="0">
                <a:solidFill>
                  <a:srgbClr val="C9FFC9"/>
                </a:solidFill>
                <a:cs typeface="Arial" panose="020B0604020202020204" pitchFamily="34" charset="0"/>
              </a:rPr>
              <a:t>Improved Air Quality:</a:t>
            </a:r>
            <a:r>
              <a:rPr lang="en-US" sz="1200" dirty="0" smtClean="0">
                <a:solidFill>
                  <a:srgbClr val="C9FFC9"/>
                </a:solidFill>
                <a:cs typeface="Arial" panose="020B0604020202020204" pitchFamily="34" charset="0"/>
              </a:rPr>
              <a:t>  </a:t>
            </a:r>
            <a:r>
              <a:rPr lang="en-US" sz="1200" dirty="0" smtClean="0">
                <a:solidFill>
                  <a:schemeClr val="bg1"/>
                </a:solidFill>
                <a:cs typeface="Arial" panose="020B0604020202020204" pitchFamily="34" charset="0"/>
              </a:rPr>
              <a:t>By capturing stormwater before it enters the sewers, these practices reduce the amount of water requiring treatment and reduce the amount of emissions from water treatment plants. The plants used in </a:t>
            </a:r>
            <a:r>
              <a:rPr lang="en-US" sz="1200" dirty="0" err="1" smtClean="0">
                <a:solidFill>
                  <a:schemeClr val="bg1"/>
                </a:solidFill>
                <a:cs typeface="Arial" panose="020B0604020202020204" pitchFamily="34" charset="0"/>
              </a:rPr>
              <a:t>bioretention</a:t>
            </a:r>
            <a:r>
              <a:rPr lang="en-US" sz="1200" dirty="0" smtClean="0">
                <a:solidFill>
                  <a:schemeClr val="bg1"/>
                </a:solidFill>
                <a:cs typeface="Arial" panose="020B0604020202020204" pitchFamily="34" charset="0"/>
              </a:rPr>
              <a:t>/infiltration practices also store carbon, lowering CO</a:t>
            </a:r>
            <a:r>
              <a:rPr lang="en-US" sz="1200" baseline="-25000" dirty="0" smtClean="0">
                <a:solidFill>
                  <a:schemeClr val="bg1"/>
                </a:solidFill>
                <a:cs typeface="Arial" panose="020B0604020202020204" pitchFamily="34" charset="0"/>
              </a:rPr>
              <a:t>2</a:t>
            </a:r>
            <a:r>
              <a:rPr lang="en-US" sz="1200" dirty="0" smtClean="0">
                <a:solidFill>
                  <a:schemeClr val="bg1"/>
                </a:solidFill>
                <a:cs typeface="Arial" panose="020B0604020202020204" pitchFamily="34" charset="0"/>
              </a:rPr>
              <a:t> levels. </a:t>
            </a:r>
          </a:p>
          <a:p>
            <a:pPr algn="just"/>
            <a:r>
              <a:rPr lang="en-US" sz="1200" b="1" u="sng" dirty="0" smtClean="0">
                <a:solidFill>
                  <a:srgbClr val="C9FFC9"/>
                </a:solidFill>
                <a:cs typeface="Arial" panose="020B0604020202020204" pitchFamily="34" charset="0"/>
              </a:rPr>
              <a:t>Avoidance Costs:</a:t>
            </a:r>
            <a:r>
              <a:rPr lang="en-US" sz="1200" dirty="0" smtClean="0">
                <a:solidFill>
                  <a:srgbClr val="C9FFC9"/>
                </a:solidFill>
                <a:cs typeface="Arial" panose="020B0604020202020204" pitchFamily="34" charset="0"/>
              </a:rPr>
              <a:t>  </a:t>
            </a:r>
            <a:r>
              <a:rPr lang="en-US" sz="1200" dirty="0" smtClean="0">
                <a:solidFill>
                  <a:schemeClr val="bg1"/>
                </a:solidFill>
                <a:cs typeface="Arial" panose="020B0604020202020204" pitchFamily="34" charset="0"/>
              </a:rPr>
              <a:t>Implementation of these practices reduce the amount of costly below-ground infrastructure and the amount of land disturbance involved in construction, resulting in site preparation savings. Savings include </a:t>
            </a:r>
            <a:r>
              <a:rPr lang="en-US" sz="1200" b="1" dirty="0" smtClean="0">
                <a:solidFill>
                  <a:schemeClr val="bg1"/>
                </a:solidFill>
                <a:cs typeface="Arial" panose="020B0604020202020204" pitchFamily="34" charset="0"/>
              </a:rPr>
              <a:t>$0.0002/gal </a:t>
            </a:r>
            <a:r>
              <a:rPr lang="en-US" sz="1200" dirty="0" smtClean="0">
                <a:solidFill>
                  <a:schemeClr val="bg1"/>
                </a:solidFill>
                <a:cs typeface="Arial" panose="020B0604020202020204" pitchFamily="34" charset="0"/>
              </a:rPr>
              <a:t>of stormwater from combined sewer system annual maintenance costs. These practices also create aesthetic landscaping, increasing rental rates by </a:t>
            </a:r>
            <a:r>
              <a:rPr lang="en-US" sz="1200" b="1" dirty="0" smtClean="0">
                <a:solidFill>
                  <a:schemeClr val="bg1"/>
                </a:solidFill>
                <a:cs typeface="Arial" panose="020B0604020202020204" pitchFamily="34" charset="0"/>
              </a:rPr>
              <a:t>7% </a:t>
            </a:r>
            <a:r>
              <a:rPr lang="en-US" sz="1200" dirty="0" smtClean="0">
                <a:solidFill>
                  <a:schemeClr val="bg1"/>
                </a:solidFill>
                <a:cs typeface="Arial" panose="020B0604020202020204" pitchFamily="34" charset="0"/>
              </a:rPr>
              <a:t>and property values by </a:t>
            </a:r>
            <a:r>
              <a:rPr lang="en-US" sz="1200" b="1" dirty="0" smtClean="0">
                <a:solidFill>
                  <a:schemeClr val="bg1"/>
                </a:solidFill>
                <a:cs typeface="Arial" panose="020B0604020202020204" pitchFamily="34" charset="0"/>
              </a:rPr>
              <a:t>2-8%</a:t>
            </a:r>
            <a:r>
              <a:rPr lang="en-US" sz="1200" dirty="0" smtClean="0">
                <a:solidFill>
                  <a:schemeClr val="bg1"/>
                </a:solidFill>
                <a:cs typeface="Arial" panose="020B0604020202020204" pitchFamily="34" charset="0"/>
              </a:rPr>
              <a:t>.</a:t>
            </a:r>
            <a:endParaRPr lang="en-US" sz="1200" b="1" u="sng" dirty="0">
              <a:solidFill>
                <a:schemeClr val="bg1"/>
              </a:solidFill>
              <a:cs typeface="Arial" panose="020B0604020202020204" pitchFamily="34" charset="0"/>
            </a:endParaRPr>
          </a:p>
        </p:txBody>
      </p:sp>
      <p:sp>
        <p:nvSpPr>
          <p:cNvPr id="17" name="Rectangle 16"/>
          <p:cNvSpPr/>
          <p:nvPr/>
        </p:nvSpPr>
        <p:spPr>
          <a:xfrm>
            <a:off x="76200" y="685799"/>
            <a:ext cx="2819400" cy="5867401"/>
          </a:xfrm>
          <a:prstGeom prst="rect">
            <a:avLst/>
          </a:prstGeom>
          <a:solidFill>
            <a:schemeClr val="accent3">
              <a:lumMod val="60000"/>
              <a:lumOff val="40000"/>
            </a:schemeClr>
          </a:solidFill>
          <a:ln>
            <a:solidFill>
              <a:srgbClr val="007A00"/>
            </a:solid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rIns="91440" bIns="91440" rtlCol="0" anchor="ctr"/>
          <a:lstStyle/>
          <a:p>
            <a:pPr algn="ctr"/>
            <a:r>
              <a:rPr lang="en-US" sz="1200" b="1" u="sng" dirty="0" smtClean="0">
                <a:solidFill>
                  <a:srgbClr val="006600"/>
                </a:solidFill>
              </a:rPr>
              <a:t>Permeable Pavement</a:t>
            </a:r>
          </a:p>
          <a:p>
            <a:pPr algn="ctr">
              <a:spcAft>
                <a:spcPts val="600"/>
              </a:spcAft>
            </a:pPr>
            <a:r>
              <a:rPr lang="en-US" sz="1200" dirty="0" smtClean="0">
                <a:solidFill>
                  <a:srgbClr val="006600"/>
                </a:solidFill>
                <a:cs typeface="Arial" panose="020B0604020202020204" pitchFamily="34" charset="0"/>
              </a:rPr>
              <a:t>Permeable pavements </a:t>
            </a:r>
            <a:r>
              <a:rPr lang="en-US" sz="1200" dirty="0">
                <a:solidFill>
                  <a:srgbClr val="006600"/>
                </a:solidFill>
                <a:cs typeface="Arial" panose="020B0604020202020204" pitchFamily="34" charset="0"/>
              </a:rPr>
              <a:t>allow the movement of </a:t>
            </a:r>
            <a:r>
              <a:rPr lang="en-US" sz="1200" dirty="0" err="1">
                <a:solidFill>
                  <a:srgbClr val="006600"/>
                </a:solidFill>
                <a:cs typeface="Arial" panose="020B0604020202020204" pitchFamily="34" charset="0"/>
              </a:rPr>
              <a:t>stormwater</a:t>
            </a:r>
            <a:r>
              <a:rPr lang="en-US" sz="1200" dirty="0">
                <a:solidFill>
                  <a:srgbClr val="006600"/>
                </a:solidFill>
                <a:cs typeface="Arial" panose="020B0604020202020204" pitchFamily="34" charset="0"/>
              </a:rPr>
              <a:t> through the </a:t>
            </a:r>
            <a:r>
              <a:rPr lang="en-US" sz="1200" dirty="0" smtClean="0">
                <a:solidFill>
                  <a:srgbClr val="006600"/>
                </a:solidFill>
                <a:cs typeface="Arial" panose="020B0604020202020204" pitchFamily="34" charset="0"/>
              </a:rPr>
              <a:t>surface. Existing paved surfaces are great retrofitting opportunities for this, especially if the area requires repaving.</a:t>
            </a:r>
          </a:p>
          <a:p>
            <a:pPr algn="just">
              <a:spcAft>
                <a:spcPts val="300"/>
              </a:spcAft>
            </a:pPr>
            <a:r>
              <a:rPr lang="en-US" sz="1200" b="1" u="sng" dirty="0" smtClean="0">
                <a:solidFill>
                  <a:srgbClr val="006600"/>
                </a:solidFill>
                <a:ea typeface="Tahoma" panose="020B0604030504040204" pitchFamily="34" charset="0"/>
                <a:cs typeface="Arial" panose="020B0604020202020204" pitchFamily="34" charset="0"/>
              </a:rPr>
              <a:t>Reduced Stormwater Runoff:</a:t>
            </a:r>
            <a:r>
              <a:rPr lang="en-US" sz="1200" dirty="0" smtClean="0">
                <a:solidFill>
                  <a:srgbClr val="006600"/>
                </a:solidFill>
                <a:ea typeface="Tahoma" panose="020B0604030504040204" pitchFamily="34" charset="0"/>
                <a:cs typeface="Arial" panose="020B0604020202020204" pitchFamily="34" charset="0"/>
              </a:rPr>
              <a:t> </a:t>
            </a:r>
            <a:r>
              <a:rPr lang="en-US" sz="1200" dirty="0" smtClean="0">
                <a:solidFill>
                  <a:schemeClr val="tx1"/>
                </a:solidFill>
                <a:ea typeface="Tahoma" panose="020B0604030504040204" pitchFamily="34" charset="0"/>
                <a:cs typeface="Arial" panose="020B0604020202020204" pitchFamily="34" charset="0"/>
              </a:rPr>
              <a:t>Porous pavement allows up to 80-100% of stormwater to infiltrate into soils, reducing flooding and erosion.  It also usually captures and treats runoff, reducing water treatment costs as well.</a:t>
            </a:r>
          </a:p>
          <a:p>
            <a:pPr algn="just">
              <a:spcAft>
                <a:spcPts val="300"/>
              </a:spcAft>
            </a:pPr>
            <a:r>
              <a:rPr lang="en-US" sz="1200" b="1" u="sng" dirty="0" smtClean="0">
                <a:solidFill>
                  <a:srgbClr val="006400"/>
                </a:solidFill>
                <a:ea typeface="Tahoma" panose="020B0604030504040204" pitchFamily="34" charset="0"/>
                <a:cs typeface="Arial" panose="020B0604020202020204" pitchFamily="34" charset="0"/>
              </a:rPr>
              <a:t>Reduced Salt Use:</a:t>
            </a:r>
            <a:r>
              <a:rPr lang="en-US" sz="1200" dirty="0" smtClean="0">
                <a:solidFill>
                  <a:srgbClr val="006400"/>
                </a:solidFill>
                <a:ea typeface="Tahoma" panose="020B0604030504040204" pitchFamily="34" charset="0"/>
                <a:cs typeface="Arial" panose="020B0604020202020204" pitchFamily="34" charset="0"/>
              </a:rPr>
              <a:t> </a:t>
            </a:r>
            <a:r>
              <a:rPr lang="en-US" sz="1200" dirty="0" smtClean="0">
                <a:solidFill>
                  <a:schemeClr val="tx1"/>
                </a:solidFill>
                <a:ea typeface="Tahoma" panose="020B0604030504040204" pitchFamily="34" charset="0"/>
                <a:cs typeface="Arial" panose="020B0604020202020204" pitchFamily="34" charset="0"/>
              </a:rPr>
              <a:t>Permeable pavement delays frost formation in colder climates.  This reduces the need for salt application, saving money and reducing pollution.</a:t>
            </a:r>
          </a:p>
          <a:p>
            <a:pPr algn="just">
              <a:spcAft>
                <a:spcPts val="300"/>
              </a:spcAft>
            </a:pPr>
            <a:r>
              <a:rPr lang="en-US" sz="1200" b="1" u="sng" dirty="0" smtClean="0">
                <a:solidFill>
                  <a:srgbClr val="006400"/>
                </a:solidFill>
                <a:ea typeface="Tahoma" panose="020B0604030504040204" pitchFamily="34" charset="0"/>
                <a:cs typeface="Arial" panose="020B0604020202020204" pitchFamily="34" charset="0"/>
              </a:rPr>
              <a:t>Improved Air Quality:</a:t>
            </a:r>
            <a:r>
              <a:rPr lang="en-US" sz="1200" dirty="0">
                <a:solidFill>
                  <a:srgbClr val="006400"/>
                </a:solidFill>
                <a:ea typeface="Tahoma" panose="020B0604030504040204" pitchFamily="34" charset="0"/>
                <a:cs typeface="Arial" panose="020B0604020202020204" pitchFamily="34" charset="0"/>
              </a:rPr>
              <a:t> </a:t>
            </a:r>
            <a:r>
              <a:rPr lang="en-US" sz="1200" dirty="0" smtClean="0">
                <a:solidFill>
                  <a:schemeClr val="tx1"/>
                </a:solidFill>
                <a:ea typeface="Tahoma" panose="020B0604030504040204" pitchFamily="34" charset="0"/>
                <a:cs typeface="Arial" panose="020B0604020202020204" pitchFamily="34" charset="0"/>
              </a:rPr>
              <a:t>Permeable pavement reduces emissions associated with water treatment plants. It also reduces urban heat island effect by absorbing less heat than traditional pavement, reducing ground-level ozone formation and carbon dioxide emissions.</a:t>
            </a:r>
          </a:p>
          <a:p>
            <a:pPr lvl="0" algn="just">
              <a:spcAft>
                <a:spcPts val="300"/>
              </a:spcAft>
            </a:pPr>
            <a:r>
              <a:rPr lang="en-US" sz="1200" b="1" u="sng" dirty="0" smtClean="0">
                <a:solidFill>
                  <a:srgbClr val="006400"/>
                </a:solidFill>
                <a:ea typeface="Tahoma" panose="020B0604030504040204" pitchFamily="34" charset="0"/>
                <a:cs typeface="Arial" panose="020B0604020202020204" pitchFamily="34" charset="0"/>
              </a:rPr>
              <a:t>Low maintenance costs:</a:t>
            </a:r>
            <a:r>
              <a:rPr lang="en-US" sz="1200" dirty="0" smtClean="0">
                <a:solidFill>
                  <a:srgbClr val="006400"/>
                </a:solidFill>
                <a:ea typeface="Tahoma" panose="020B0604030504040204" pitchFamily="34" charset="0"/>
                <a:cs typeface="Arial" panose="020B0604020202020204" pitchFamily="34" charset="0"/>
              </a:rPr>
              <a:t> </a:t>
            </a:r>
            <a:r>
              <a:rPr lang="en-US" sz="1200" dirty="0" smtClean="0">
                <a:solidFill>
                  <a:schemeClr val="tx1"/>
                </a:solidFill>
                <a:ea typeface="Tahoma" panose="020B0604030504040204" pitchFamily="34" charset="0"/>
                <a:cs typeface="Arial" panose="020B0604020202020204" pitchFamily="34" charset="0"/>
              </a:rPr>
              <a:t>Although it can be expensive to implement, permeable pavement has lower maintenance costs than traditional pavement. The annual maintenance costs are estimated to be </a:t>
            </a:r>
            <a:r>
              <a:rPr lang="en-US" sz="1200" b="1" dirty="0" smtClean="0">
                <a:solidFill>
                  <a:schemeClr val="tx1"/>
                </a:solidFill>
                <a:ea typeface="Tahoma" panose="020B0604030504040204" pitchFamily="34" charset="0"/>
                <a:cs typeface="Arial" panose="020B0604020202020204" pitchFamily="34" charset="0"/>
              </a:rPr>
              <a:t>$0.06</a:t>
            </a:r>
            <a:r>
              <a:rPr lang="en-US" sz="1200" dirty="0" smtClean="0">
                <a:solidFill>
                  <a:schemeClr val="tx1"/>
                </a:solidFill>
                <a:ea typeface="Tahoma" panose="020B0604030504040204" pitchFamily="34" charset="0"/>
                <a:cs typeface="Arial" panose="020B0604020202020204" pitchFamily="34" charset="0"/>
              </a:rPr>
              <a:t>/ft</a:t>
            </a:r>
            <a:r>
              <a:rPr lang="en-US" sz="1200" baseline="30000" dirty="0" smtClean="0">
                <a:solidFill>
                  <a:schemeClr val="tx1"/>
                </a:solidFill>
                <a:ea typeface="Tahoma" panose="020B0604030504040204" pitchFamily="34" charset="0"/>
                <a:cs typeface="Arial" panose="020B0604020202020204" pitchFamily="34" charset="0"/>
              </a:rPr>
              <a:t>2</a:t>
            </a:r>
            <a:r>
              <a:rPr lang="en-US" sz="1200" dirty="0" smtClean="0">
                <a:solidFill>
                  <a:schemeClr val="tx1"/>
                </a:solidFill>
                <a:ea typeface="Tahoma" panose="020B0604030504040204" pitchFamily="34" charset="0"/>
                <a:cs typeface="Arial" panose="020B0604020202020204" pitchFamily="34" charset="0"/>
              </a:rPr>
              <a:t>.  After 57 years, communities may </a:t>
            </a:r>
            <a:r>
              <a:rPr lang="en-US" sz="1200" dirty="0" smtClean="0">
                <a:solidFill>
                  <a:prstClr val="black"/>
                </a:solidFill>
                <a:ea typeface="Tahoma" panose="020B0604030504040204" pitchFamily="34" charset="0"/>
                <a:cs typeface="Arial" panose="020B0604020202020204" pitchFamily="34" charset="0"/>
              </a:rPr>
              <a:t>experience up to </a:t>
            </a:r>
            <a:r>
              <a:rPr lang="en-US" sz="1200" b="1" dirty="0" smtClean="0">
                <a:solidFill>
                  <a:prstClr val="black"/>
                </a:solidFill>
                <a:ea typeface="Tahoma" panose="020B0604030504040204" pitchFamily="34" charset="0"/>
                <a:cs typeface="Arial" panose="020B0604020202020204" pitchFamily="34" charset="0"/>
              </a:rPr>
              <a:t>$2.5 million</a:t>
            </a:r>
            <a:r>
              <a:rPr lang="en-US" sz="1200" dirty="0">
                <a:solidFill>
                  <a:prstClr val="black"/>
                </a:solidFill>
                <a:ea typeface="Tahoma" panose="020B0604030504040204" pitchFamily="34" charset="0"/>
                <a:cs typeface="Arial" panose="020B0604020202020204" pitchFamily="34" charset="0"/>
              </a:rPr>
              <a:t> </a:t>
            </a:r>
            <a:r>
              <a:rPr lang="en-US" sz="1200" dirty="0" smtClean="0">
                <a:solidFill>
                  <a:prstClr val="black"/>
                </a:solidFill>
                <a:ea typeface="Tahoma" panose="020B0604030504040204" pitchFamily="34" charset="0"/>
                <a:cs typeface="Arial" panose="020B0604020202020204" pitchFamily="34" charset="0"/>
              </a:rPr>
              <a:t>in savings</a:t>
            </a:r>
            <a:r>
              <a:rPr lang="en-US" sz="1200" dirty="0" smtClean="0">
                <a:solidFill>
                  <a:prstClr val="black"/>
                </a:solidFill>
                <a:cs typeface="Arial" panose="020B0604020202020204" pitchFamily="34" charset="0"/>
              </a:rPr>
              <a:t>.</a:t>
            </a:r>
            <a:endParaRPr lang="en-US" sz="1200" dirty="0" smtClean="0">
              <a:solidFill>
                <a:schemeClr val="accent3">
                  <a:lumMod val="60000"/>
                  <a:lumOff val="40000"/>
                </a:schemeClr>
              </a:solidFill>
              <a:cs typeface="Arial" panose="020B0604020202020204" pitchFamily="34" charset="0"/>
            </a:endParaRPr>
          </a:p>
        </p:txBody>
      </p:sp>
      <p:sp>
        <p:nvSpPr>
          <p:cNvPr id="23" name="TextBox 22"/>
          <p:cNvSpPr txBox="1"/>
          <p:nvPr/>
        </p:nvSpPr>
        <p:spPr>
          <a:xfrm>
            <a:off x="-76200" y="7005935"/>
            <a:ext cx="2209800" cy="1061829"/>
          </a:xfrm>
          <a:prstGeom prst="rect">
            <a:avLst/>
          </a:prstGeom>
          <a:noFill/>
        </p:spPr>
        <p:txBody>
          <a:bodyPr wrap="square" rtlCol="0">
            <a:spAutoFit/>
          </a:bodyPr>
          <a:lstStyle/>
          <a:p>
            <a:r>
              <a:rPr lang="en-US" sz="1050" dirty="0" smtClean="0">
                <a:solidFill>
                  <a:srgbClr val="006400"/>
                </a:solidFill>
                <a:latin typeface="+mj-lt"/>
                <a:sym typeface="Wingdings"/>
              </a:rPr>
              <a:t></a:t>
            </a:r>
            <a:r>
              <a:rPr lang="en-US" sz="1050" dirty="0" smtClean="0">
                <a:latin typeface="+mj-lt"/>
                <a:sym typeface="Wingdings"/>
              </a:rPr>
              <a:t> </a:t>
            </a:r>
            <a:r>
              <a:rPr lang="en-US" sz="1050" dirty="0" smtClean="0">
                <a:latin typeface="+mj-lt"/>
                <a:cs typeface="Arial" panose="020B0604020202020204" pitchFamily="34" charset="0"/>
                <a:sym typeface="Wingdings"/>
              </a:rPr>
              <a:t>Energy (53.9%)</a:t>
            </a:r>
            <a:r>
              <a:rPr lang="en-US" sz="1050" dirty="0" smtClean="0">
                <a:latin typeface="+mj-lt"/>
                <a:sym typeface="Wingdings"/>
              </a:rPr>
              <a:t> </a:t>
            </a:r>
          </a:p>
          <a:p>
            <a:r>
              <a:rPr lang="en-US" sz="1050" dirty="0" smtClean="0">
                <a:solidFill>
                  <a:srgbClr val="00C000"/>
                </a:solidFill>
                <a:latin typeface="+mj-lt"/>
                <a:sym typeface="Wingdings"/>
              </a:rPr>
              <a:t></a:t>
            </a:r>
            <a:r>
              <a:rPr lang="en-US" sz="1050" dirty="0" smtClean="0">
                <a:latin typeface="+mj-lt"/>
                <a:sym typeface="Wingdings"/>
              </a:rPr>
              <a:t> </a:t>
            </a:r>
            <a:r>
              <a:rPr lang="en-US" sz="1050" dirty="0" smtClean="0">
                <a:latin typeface="+mj-lt"/>
                <a:cs typeface="Arial" panose="020B0604020202020204" pitchFamily="34" charset="0"/>
                <a:sym typeface="Wingdings"/>
              </a:rPr>
              <a:t>Carbon Dioxide </a:t>
            </a:r>
            <a:br>
              <a:rPr lang="en-US" sz="1050" dirty="0" smtClean="0">
                <a:latin typeface="+mj-lt"/>
                <a:cs typeface="Arial" panose="020B0604020202020204" pitchFamily="34" charset="0"/>
                <a:sym typeface="Wingdings"/>
              </a:rPr>
            </a:br>
            <a:r>
              <a:rPr lang="en-US" sz="1050" dirty="0" smtClean="0">
                <a:latin typeface="+mj-lt"/>
                <a:cs typeface="Arial" panose="020B0604020202020204" pitchFamily="34" charset="0"/>
                <a:sym typeface="Wingdings"/>
              </a:rPr>
              <a:t>    (11.4%)</a:t>
            </a:r>
            <a:endParaRPr lang="en-US" sz="1050" dirty="0" smtClean="0">
              <a:latin typeface="+mj-lt"/>
              <a:sym typeface="Wingdings"/>
            </a:endParaRPr>
          </a:p>
          <a:p>
            <a:r>
              <a:rPr lang="en-US" sz="1050" dirty="0" smtClean="0">
                <a:solidFill>
                  <a:srgbClr val="43FF43"/>
                </a:solidFill>
                <a:latin typeface="+mj-lt"/>
                <a:sym typeface="Wingdings"/>
              </a:rPr>
              <a:t></a:t>
            </a:r>
            <a:r>
              <a:rPr lang="en-US" sz="1050" dirty="0" smtClean="0">
                <a:latin typeface="+mj-lt"/>
                <a:sym typeface="Wingdings"/>
              </a:rPr>
              <a:t> </a:t>
            </a:r>
            <a:r>
              <a:rPr lang="en-US" sz="1050" dirty="0" smtClean="0">
                <a:latin typeface="+mj-lt"/>
                <a:cs typeface="Arial" panose="020B0604020202020204" pitchFamily="34" charset="0"/>
                <a:sym typeface="Wingdings"/>
              </a:rPr>
              <a:t>Air Quality (7.2%)</a:t>
            </a:r>
            <a:endParaRPr lang="en-US" sz="1050" dirty="0" smtClean="0">
              <a:latin typeface="+mj-lt"/>
              <a:sym typeface="Wingdings"/>
            </a:endParaRPr>
          </a:p>
          <a:p>
            <a:r>
              <a:rPr lang="en-US" sz="1050" dirty="0" smtClean="0">
                <a:solidFill>
                  <a:srgbClr val="99FF99"/>
                </a:solidFill>
                <a:latin typeface="+mj-lt"/>
                <a:sym typeface="Wingdings"/>
              </a:rPr>
              <a:t></a:t>
            </a:r>
            <a:r>
              <a:rPr lang="en-US" sz="1050" dirty="0" smtClean="0">
                <a:latin typeface="+mj-lt"/>
                <a:sym typeface="Wingdings"/>
              </a:rPr>
              <a:t> </a:t>
            </a:r>
            <a:r>
              <a:rPr lang="en-US" sz="1050" dirty="0" smtClean="0">
                <a:latin typeface="+mj-lt"/>
                <a:cs typeface="Arial" panose="020B0604020202020204" pitchFamily="34" charset="0"/>
                <a:sym typeface="Wingdings"/>
              </a:rPr>
              <a:t>Property Value </a:t>
            </a:r>
            <a:br>
              <a:rPr lang="en-US" sz="1050" dirty="0" smtClean="0">
                <a:latin typeface="+mj-lt"/>
                <a:cs typeface="Arial" panose="020B0604020202020204" pitchFamily="34" charset="0"/>
                <a:sym typeface="Wingdings"/>
              </a:rPr>
            </a:br>
            <a:r>
              <a:rPr lang="en-US" sz="1050" dirty="0" smtClean="0">
                <a:latin typeface="+mj-lt"/>
                <a:cs typeface="Arial" panose="020B0604020202020204" pitchFamily="34" charset="0"/>
                <a:sym typeface="Wingdings"/>
              </a:rPr>
              <a:t>    (32.6%)</a:t>
            </a:r>
            <a:endParaRPr lang="en-US" sz="1050" dirty="0">
              <a:latin typeface="+mj-lt"/>
            </a:endParaRPr>
          </a:p>
        </p:txBody>
      </p:sp>
      <p:sp>
        <p:nvSpPr>
          <p:cNvPr id="30" name="TextBox 29"/>
          <p:cNvSpPr txBox="1"/>
          <p:nvPr/>
        </p:nvSpPr>
        <p:spPr>
          <a:xfrm>
            <a:off x="9526" y="8606135"/>
            <a:ext cx="2933700" cy="461665"/>
          </a:xfrm>
          <a:prstGeom prst="rect">
            <a:avLst/>
          </a:prstGeom>
          <a:noFill/>
        </p:spPr>
        <p:txBody>
          <a:bodyPr wrap="square" rtlCol="0">
            <a:spAutoFit/>
          </a:bodyPr>
          <a:lstStyle/>
          <a:p>
            <a:pPr algn="ctr"/>
            <a:r>
              <a:rPr lang="en-US" sz="1200" dirty="0" smtClean="0">
                <a:solidFill>
                  <a:srgbClr val="006400"/>
                </a:solidFill>
              </a:rPr>
              <a:t>Fully vegetated </a:t>
            </a:r>
            <a:r>
              <a:rPr lang="en-US" sz="1200" dirty="0" err="1" smtClean="0">
                <a:solidFill>
                  <a:srgbClr val="006400"/>
                </a:solidFill>
              </a:rPr>
              <a:t>bioretention</a:t>
            </a:r>
            <a:r>
              <a:rPr lang="en-US" sz="1200" dirty="0" smtClean="0">
                <a:solidFill>
                  <a:srgbClr val="006400"/>
                </a:solidFill>
              </a:rPr>
              <a:t>/infiltration practices provide benefits of </a:t>
            </a:r>
            <a:r>
              <a:rPr lang="en-US" sz="1200" b="1" u="sng" dirty="0" smtClean="0">
                <a:solidFill>
                  <a:srgbClr val="006400"/>
                </a:solidFill>
                <a:cs typeface="Arial" panose="020B0604020202020204" pitchFamily="34" charset="0"/>
              </a:rPr>
              <a:t>$14,457 </a:t>
            </a:r>
            <a:r>
              <a:rPr lang="en-US" sz="1200" dirty="0" smtClean="0">
                <a:solidFill>
                  <a:srgbClr val="006400"/>
                </a:solidFill>
              </a:rPr>
              <a:t>total!</a:t>
            </a:r>
            <a:endParaRPr lang="en-US" sz="1200" dirty="0">
              <a:solidFill>
                <a:srgbClr val="006400"/>
              </a:solidFill>
            </a:endParaRPr>
          </a:p>
        </p:txBody>
      </p:sp>
      <p:sp>
        <p:nvSpPr>
          <p:cNvPr id="25" name="Rectangle 24"/>
          <p:cNvSpPr/>
          <p:nvPr/>
        </p:nvSpPr>
        <p:spPr>
          <a:xfrm>
            <a:off x="2971800" y="685799"/>
            <a:ext cx="3810000" cy="4056281"/>
          </a:xfrm>
          <a:prstGeom prst="rect">
            <a:avLst/>
          </a:prstGeom>
          <a:solidFill>
            <a:srgbClr val="ABFC74"/>
          </a:solidFill>
          <a:ln>
            <a:solidFill>
              <a:srgbClr val="006400"/>
            </a:solid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lstStyle/>
          <a:p>
            <a:pPr lvl="0" algn="ctr"/>
            <a:r>
              <a:rPr lang="en-US" sz="1200" b="1" u="sng" dirty="0" smtClean="0">
                <a:solidFill>
                  <a:srgbClr val="003300"/>
                </a:solidFill>
              </a:rPr>
              <a:t>Green Roofs</a:t>
            </a:r>
            <a:endParaRPr lang="en-US" sz="1200" b="1" u="sng" dirty="0">
              <a:solidFill>
                <a:srgbClr val="003300"/>
              </a:solidFill>
            </a:endParaRPr>
          </a:p>
          <a:p>
            <a:pPr lvl="0" algn="ctr">
              <a:spcAft>
                <a:spcPts val="600"/>
              </a:spcAft>
            </a:pPr>
            <a:r>
              <a:rPr lang="en-US" sz="1200" dirty="0" smtClean="0">
                <a:solidFill>
                  <a:srgbClr val="003300"/>
                </a:solidFill>
                <a:cs typeface="Arial" panose="020B0604020202020204" pitchFamily="34" charset="0"/>
              </a:rPr>
              <a:t>Green roofs consist of a layer of waterproof materials, soil media, and plants on flat or slightly sloped roofs.</a:t>
            </a:r>
            <a:endParaRPr lang="en-US" sz="1200" dirty="0">
              <a:solidFill>
                <a:srgbClr val="003300"/>
              </a:solidFill>
              <a:cs typeface="Arial" panose="020B0604020202020204" pitchFamily="34" charset="0"/>
            </a:endParaRPr>
          </a:p>
          <a:p>
            <a:pPr lvl="0" algn="just">
              <a:spcAft>
                <a:spcPts val="300"/>
              </a:spcAft>
            </a:pPr>
            <a:r>
              <a:rPr lang="en-US" sz="1200" b="1" u="sng" dirty="0" smtClean="0">
                <a:solidFill>
                  <a:srgbClr val="003300"/>
                </a:solidFill>
                <a:cs typeface="Arial" panose="020B0604020202020204" pitchFamily="34" charset="0"/>
              </a:rPr>
              <a:t>Reduced Energy Use:</a:t>
            </a:r>
            <a:r>
              <a:rPr lang="en-US" sz="1200" dirty="0" smtClean="0">
                <a:solidFill>
                  <a:srgbClr val="003300"/>
                </a:solidFill>
                <a:cs typeface="Arial" panose="020B0604020202020204" pitchFamily="34" charset="0"/>
              </a:rPr>
              <a:t> </a:t>
            </a:r>
            <a:r>
              <a:rPr lang="en-US" sz="1200" dirty="0" smtClean="0">
                <a:solidFill>
                  <a:prstClr val="black"/>
                </a:solidFill>
                <a:cs typeface="Arial" panose="020B0604020202020204" pitchFamily="34" charset="0"/>
              </a:rPr>
              <a:t>By providing an additional layer of insulation for buildings, green roofs reduce energy usage. These gardens reduce the amount of sunlight reaching the surface of the roof and lower rooftop surface temperatures, improving the efficiency of rooftop air conditioning units. </a:t>
            </a:r>
          </a:p>
          <a:p>
            <a:pPr lvl="0" algn="just">
              <a:spcAft>
                <a:spcPts val="300"/>
              </a:spcAft>
            </a:pPr>
            <a:r>
              <a:rPr lang="en-US" sz="1200" b="1" u="sng" dirty="0" smtClean="0">
                <a:solidFill>
                  <a:srgbClr val="003300"/>
                </a:solidFill>
                <a:cs typeface="Arial" panose="020B0604020202020204" pitchFamily="34" charset="0"/>
              </a:rPr>
              <a:t>Improved Air Quality:</a:t>
            </a:r>
            <a:r>
              <a:rPr lang="en-US" sz="1200" dirty="0" smtClean="0">
                <a:solidFill>
                  <a:srgbClr val="003300"/>
                </a:solidFill>
                <a:cs typeface="Arial" panose="020B0604020202020204" pitchFamily="34" charset="0"/>
              </a:rPr>
              <a:t> </a:t>
            </a:r>
            <a:r>
              <a:rPr lang="en-US" sz="1200" dirty="0" smtClean="0">
                <a:solidFill>
                  <a:prstClr val="black"/>
                </a:solidFill>
                <a:cs typeface="Arial" panose="020B0604020202020204" pitchFamily="34" charset="0"/>
              </a:rPr>
              <a:t>By reducing energy use, green roofs reduce the amounts of associated emissions. The plants on the roof also sequester carbon, further reducing the amount of CO</a:t>
            </a:r>
            <a:r>
              <a:rPr lang="en-US" sz="1200" baseline="-25000" dirty="0" smtClean="0">
                <a:solidFill>
                  <a:prstClr val="black"/>
                </a:solidFill>
                <a:cs typeface="Arial" panose="020B0604020202020204" pitchFamily="34" charset="0"/>
              </a:rPr>
              <a:t>2</a:t>
            </a:r>
            <a:r>
              <a:rPr lang="en-US" sz="1200" dirty="0" smtClean="0">
                <a:solidFill>
                  <a:prstClr val="black"/>
                </a:solidFill>
                <a:cs typeface="Arial" panose="020B0604020202020204" pitchFamily="34" charset="0"/>
              </a:rPr>
              <a:t> in the air.</a:t>
            </a:r>
          </a:p>
          <a:p>
            <a:pPr lvl="0" algn="just">
              <a:spcAft>
                <a:spcPts val="300"/>
              </a:spcAft>
            </a:pPr>
            <a:r>
              <a:rPr lang="en-US" sz="1200" b="1" u="sng" dirty="0" smtClean="0">
                <a:solidFill>
                  <a:srgbClr val="003300"/>
                </a:solidFill>
                <a:cs typeface="Arial" panose="020B0604020202020204" pitchFamily="34" charset="0"/>
              </a:rPr>
              <a:t>Lifespan Benefits:</a:t>
            </a:r>
            <a:r>
              <a:rPr lang="en-US" sz="1200" dirty="0" smtClean="0">
                <a:solidFill>
                  <a:srgbClr val="003300"/>
                </a:solidFill>
                <a:cs typeface="Arial" panose="020B0604020202020204" pitchFamily="34" charset="0"/>
              </a:rPr>
              <a:t>  </a:t>
            </a:r>
            <a:r>
              <a:rPr lang="en-US" sz="1200" dirty="0" smtClean="0">
                <a:solidFill>
                  <a:prstClr val="black"/>
                </a:solidFill>
                <a:cs typeface="Arial" panose="020B0604020202020204" pitchFamily="34" charset="0"/>
              </a:rPr>
              <a:t>Green roofs have a lifespan of at least 40 years–twice as long as traditional roofs. Over 40 years, this can save retail centers </a:t>
            </a:r>
            <a:r>
              <a:rPr lang="en-US" sz="1200" b="1" dirty="0" smtClean="0">
                <a:solidFill>
                  <a:prstClr val="black"/>
                </a:solidFill>
                <a:cs typeface="Arial" panose="020B0604020202020204" pitchFamily="34" charset="0"/>
              </a:rPr>
              <a:t>$600,000</a:t>
            </a:r>
            <a:r>
              <a:rPr lang="en-US" sz="1200" dirty="0" smtClean="0">
                <a:solidFill>
                  <a:prstClr val="black"/>
                </a:solidFill>
                <a:cs typeface="Arial" panose="020B0604020202020204" pitchFamily="34" charset="0"/>
              </a:rPr>
              <a:t> and office buildings </a:t>
            </a:r>
            <a:r>
              <a:rPr lang="en-US" sz="1200" b="1" dirty="0" smtClean="0">
                <a:solidFill>
                  <a:prstClr val="black"/>
                </a:solidFill>
                <a:cs typeface="Arial" panose="020B0604020202020204" pitchFamily="34" charset="0"/>
              </a:rPr>
              <a:t>$270,000</a:t>
            </a:r>
            <a:r>
              <a:rPr lang="en-US" sz="1200" dirty="0" smtClean="0">
                <a:solidFill>
                  <a:prstClr val="black"/>
                </a:solidFill>
                <a:cs typeface="Arial" panose="020B0604020202020204" pitchFamily="34" charset="0"/>
              </a:rPr>
              <a:t> in replacement costs. Plants protect the roof’s waterproof membrane from UV light, extreme temperature changes, and damage from use or maintenance. Rental premiums from green roofs can be as high as </a:t>
            </a:r>
            <a:r>
              <a:rPr lang="en-US" sz="1200" b="1" dirty="0" smtClean="0">
                <a:solidFill>
                  <a:prstClr val="black"/>
                </a:solidFill>
                <a:cs typeface="Arial" panose="020B0604020202020204" pitchFamily="34" charset="0"/>
              </a:rPr>
              <a:t>16%</a:t>
            </a:r>
            <a:r>
              <a:rPr lang="en-US" sz="1200" dirty="0" smtClean="0">
                <a:solidFill>
                  <a:prstClr val="black"/>
                </a:solidFill>
                <a:cs typeface="Arial" panose="020B0604020202020204" pitchFamily="34" charset="0"/>
              </a:rPr>
              <a:t>!</a:t>
            </a:r>
            <a:endParaRPr lang="en-US" sz="1200" b="1" u="sng" dirty="0"/>
          </a:p>
        </p:txBody>
      </p:sp>
      <p:sp>
        <p:nvSpPr>
          <p:cNvPr id="27" name="TextBox 26"/>
          <p:cNvSpPr txBox="1"/>
          <p:nvPr/>
        </p:nvSpPr>
        <p:spPr>
          <a:xfrm>
            <a:off x="76200" y="6548735"/>
            <a:ext cx="2933700" cy="461665"/>
          </a:xfrm>
          <a:prstGeom prst="rect">
            <a:avLst/>
          </a:prstGeom>
          <a:noFill/>
        </p:spPr>
        <p:txBody>
          <a:bodyPr wrap="square" rtlCol="0">
            <a:spAutoFit/>
          </a:bodyPr>
          <a:lstStyle/>
          <a:p>
            <a:r>
              <a:rPr lang="en-US" sz="1200" dirty="0" smtClean="0">
                <a:solidFill>
                  <a:srgbClr val="006400"/>
                </a:solidFill>
                <a:latin typeface="+mj-lt"/>
              </a:rPr>
              <a:t>Proportion of Monetary Value from </a:t>
            </a:r>
            <a:r>
              <a:rPr lang="en-US" sz="1200" dirty="0" err="1" smtClean="0">
                <a:solidFill>
                  <a:srgbClr val="006400"/>
                </a:solidFill>
                <a:latin typeface="+mj-lt"/>
              </a:rPr>
              <a:t>Bioretention</a:t>
            </a:r>
            <a:r>
              <a:rPr lang="en-US" sz="1200" dirty="0" smtClean="0">
                <a:solidFill>
                  <a:srgbClr val="006400"/>
                </a:solidFill>
                <a:latin typeface="+mj-lt"/>
              </a:rPr>
              <a:t> Practices</a:t>
            </a:r>
            <a:endParaRPr lang="en-US" sz="1200" dirty="0">
              <a:solidFill>
                <a:srgbClr val="006400"/>
              </a:solidFill>
              <a:latin typeface="+mj-lt"/>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4320" y="0"/>
            <a:ext cx="1097280" cy="627150"/>
          </a:xfrm>
          <a:prstGeom prst="rect">
            <a:avLst/>
          </a:prstGeom>
        </p:spPr>
      </p:pic>
      <p:sp>
        <p:nvSpPr>
          <p:cNvPr id="26" name="Rectangle 25"/>
          <p:cNvSpPr/>
          <p:nvPr/>
        </p:nvSpPr>
        <p:spPr>
          <a:xfrm>
            <a:off x="1219200" y="-76200"/>
            <a:ext cx="5638799" cy="461665"/>
          </a:xfrm>
          <a:prstGeom prst="rect">
            <a:avLst/>
          </a:prstGeom>
          <a:noFill/>
        </p:spPr>
        <p:txBody>
          <a:bodyPr wrap="square" lIns="91440" tIns="45720" rIns="91440" bIns="45720">
            <a:spAutoFit/>
          </a:bodyPr>
          <a:lstStyle/>
          <a:p>
            <a:pPr algn="ctr"/>
            <a:r>
              <a:rPr lang="en-US" sz="2400" b="1" dirty="0" smtClean="0">
                <a:ln w="19050">
                  <a:solidFill>
                    <a:schemeClr val="tx2">
                      <a:tint val="1000"/>
                    </a:schemeClr>
                  </a:solidFill>
                  <a:prstDash val="solid"/>
                </a:ln>
                <a:solidFill>
                  <a:srgbClr val="007A00"/>
                </a:solidFill>
                <a:effectLst>
                  <a:outerShdw blurRad="38100" dist="38100" dir="2700000" algn="tl">
                    <a:srgbClr val="000000">
                      <a:alpha val="43137"/>
                    </a:srgbClr>
                  </a:outerShdw>
                </a:effectLst>
                <a:latin typeface="Britannic Bold" panose="020B0903060703020204" pitchFamily="34" charset="0"/>
              </a:rPr>
              <a:t>ECONOMIC INCENTIVES FOR</a:t>
            </a:r>
            <a:endParaRPr lang="en-US" sz="2400" b="1" cap="none" spc="0" dirty="0">
              <a:ln w="19050">
                <a:solidFill>
                  <a:schemeClr val="tx2">
                    <a:tint val="1000"/>
                  </a:schemeClr>
                </a:solidFill>
                <a:prstDash val="solid"/>
              </a:ln>
              <a:solidFill>
                <a:srgbClr val="007A00"/>
              </a:solidFill>
              <a:effectLst>
                <a:outerShdw blurRad="38100" dist="38100" dir="2700000" algn="tl">
                  <a:srgbClr val="000000">
                    <a:alpha val="43137"/>
                  </a:srgbClr>
                </a:outerShdw>
              </a:effectLst>
              <a:latin typeface="Britannic Bold" panose="020B0903060703020204" pitchFamily="34" charset="0"/>
            </a:endParaRPr>
          </a:p>
        </p:txBody>
      </p:sp>
      <p:sp>
        <p:nvSpPr>
          <p:cNvPr id="28" name="AutoShape 8" descr="https://www.colourbox.com/preview/4400374-money-plants-life-process.jpg"/>
          <p:cNvSpPr>
            <a:spLocks noChangeAspect="1" noChangeArrowheads="1"/>
          </p:cNvSpPr>
          <p:nvPr/>
        </p:nvSpPr>
        <p:spPr bwMode="auto">
          <a:xfrm>
            <a:off x="460375" y="0"/>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AutoShape 10" descr="https://www.colourbox.com/preview/4400374-money-plants-life-process.jpg"/>
          <p:cNvSpPr>
            <a:spLocks noChangeAspect="1" noChangeArrowheads="1"/>
          </p:cNvSpPr>
          <p:nvPr/>
        </p:nvSpPr>
        <p:spPr bwMode="auto">
          <a:xfrm>
            <a:off x="612775" y="12608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AutoShape 12" descr="https://encrypted-tbn3.gstatic.com/images?q=tbn:ANd9GcQK4grYS4u1QkiKc7xW5SfATPZ7DVhEg_B9r8VQT9UlhdSm3k8N7w"/>
          <p:cNvSpPr>
            <a:spLocks noChangeAspect="1" noChangeArrowheads="1"/>
          </p:cNvSpPr>
          <p:nvPr/>
        </p:nvSpPr>
        <p:spPr bwMode="auto">
          <a:xfrm>
            <a:off x="765175" y="307062"/>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Rectangle 31"/>
          <p:cNvSpPr/>
          <p:nvPr/>
        </p:nvSpPr>
        <p:spPr>
          <a:xfrm>
            <a:off x="2056599" y="152400"/>
            <a:ext cx="3958135" cy="584775"/>
          </a:xfrm>
          <a:prstGeom prst="rect">
            <a:avLst/>
          </a:prstGeom>
        </p:spPr>
        <p:txBody>
          <a:bodyPr wrap="none">
            <a:spAutoFit/>
          </a:bodyPr>
          <a:lstStyle/>
          <a:p>
            <a:pPr algn="ctr"/>
            <a:r>
              <a:rPr lang="en-US" sz="3200" b="1" dirty="0" smtClean="0">
                <a:ln w="19050">
                  <a:solidFill>
                    <a:schemeClr val="tx2">
                      <a:tint val="1000"/>
                    </a:schemeClr>
                  </a:solidFill>
                  <a:prstDash val="solid"/>
                </a:ln>
                <a:solidFill>
                  <a:srgbClr val="007A00"/>
                </a:solidFill>
                <a:effectLst>
                  <a:outerShdw blurRad="38100" dist="38100" dir="2700000" algn="tl">
                    <a:srgbClr val="000000">
                      <a:alpha val="43137"/>
                    </a:srgbClr>
                  </a:outerShdw>
                </a:effectLst>
                <a:latin typeface="Britannic Bold" panose="020B0903060703020204" pitchFamily="34" charset="0"/>
              </a:rPr>
              <a:t>Green </a:t>
            </a:r>
            <a:r>
              <a:rPr lang="en-US" sz="3200" b="1" dirty="0">
                <a:ln w="19050">
                  <a:solidFill>
                    <a:schemeClr val="tx2">
                      <a:tint val="1000"/>
                    </a:schemeClr>
                  </a:solidFill>
                  <a:prstDash val="solid"/>
                </a:ln>
                <a:solidFill>
                  <a:srgbClr val="007A00"/>
                </a:solidFill>
                <a:effectLst>
                  <a:outerShdw blurRad="38100" dist="38100" dir="2700000" algn="tl">
                    <a:srgbClr val="000000">
                      <a:alpha val="43137"/>
                    </a:srgbClr>
                  </a:outerShdw>
                </a:effectLst>
                <a:latin typeface="Britannic Bold" panose="020B0903060703020204" pitchFamily="34" charset="0"/>
              </a:rPr>
              <a:t>Infrastructure</a:t>
            </a:r>
          </a:p>
        </p:txBody>
      </p:sp>
    </p:spTree>
    <p:extLst>
      <p:ext uri="{BB962C8B-B14F-4D97-AF65-F5344CB8AC3E}">
        <p14:creationId xmlns:p14="http://schemas.microsoft.com/office/powerpoint/2010/main" val="37603659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6116</TotalTime>
  <Words>1116</Words>
  <Application>Microsoft Office PowerPoint</Application>
  <PresentationFormat>Letter Paper (8.5x11 in)</PresentationFormat>
  <Paragraphs>39</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Jennie Brancho</dc:creator>
  <cp:lastModifiedBy>Jennie Brancho</cp:lastModifiedBy>
  <cp:revision>45</cp:revision>
  <dcterms:created xsi:type="dcterms:W3CDTF">2016-06-22T14:50:43Z</dcterms:created>
  <dcterms:modified xsi:type="dcterms:W3CDTF">2016-06-29T18:47:29Z</dcterms:modified>
</cp:coreProperties>
</file>