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7" r:id="rId5"/>
    <p:sldId id="256" r:id="rId6"/>
  </p:sldIdLst>
  <p:sldSz cx="10058400" cy="77724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E23"/>
    <a:srgbClr val="5D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88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A7F96A5-B40C-4591-A94D-05A85DE82A47}" type="datetimeFigureOut">
              <a:rPr lang="en-US"/>
              <a:t>10/30/2017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AE55127-CA2D-4BC4-8CFE-F19148CDFE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6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27FC828-8F12-4CF0-9AF3-FA4FDDB6EB28}" type="datetimeFigureOut">
              <a:rPr lang="en-US"/>
              <a:t>10/30/2017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7488" y="1154113"/>
            <a:ext cx="40354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46B6C3F-CB80-4F8D-9D19-17AA7E3C7BE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6C3F-CB80-4F8D-9D19-17AA7E3C7BE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79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457199"/>
            <a:ext cx="2377440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7240" y="665530"/>
            <a:ext cx="1737360" cy="15174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7240" y="2302840"/>
            <a:ext cx="1737360" cy="441799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80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7178040"/>
            <a:ext cx="237744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124700" y="7086600"/>
            <a:ext cx="246888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124700" y="457200"/>
            <a:ext cx="2468880" cy="176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124700" y="2740819"/>
            <a:ext cx="2468563" cy="420862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24700" y="2266383"/>
            <a:ext cx="2468880" cy="34600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800" b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68673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85917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303161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3628146" y="2873971"/>
            <a:ext cx="2577959" cy="79364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[Recipient Name]</a:t>
            </a:r>
            <a:br>
              <a:rPr/>
            </a:br>
            <a:r>
              <a:t>[Address]</a:t>
            </a:r>
            <a:br>
              <a:rPr/>
            </a:br>
            <a:r>
              <a:t>[City, ST  ZIP Code]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3291840" y="457200"/>
            <a:ext cx="685800" cy="6858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sz="800">
                <a:solidFill>
                  <a:schemeClr val="bg1">
                    <a:lumMod val="85000"/>
                  </a:schemeClr>
                </a:solidFill>
              </a:rPr>
              <a:t>PLACE</a:t>
            </a:r>
            <a:br>
              <a:rPr sz="800">
                <a:solidFill>
                  <a:schemeClr val="bg1">
                    <a:lumMod val="85000"/>
                  </a:schemeClr>
                </a:solidFill>
              </a:rPr>
            </a:br>
            <a:r>
              <a:rPr sz="800">
                <a:solidFill>
                  <a:schemeClr val="bg1">
                    <a:lumMod val="85000"/>
                  </a:schemeClr>
                </a:solidFill>
              </a:rPr>
              <a:t>STAMP</a:t>
            </a:r>
            <a:br>
              <a:rPr sz="800">
                <a:solidFill>
                  <a:schemeClr val="bg1">
                    <a:lumMod val="85000"/>
                  </a:schemeClr>
                </a:solidFill>
              </a:rPr>
            </a:br>
            <a:r>
              <a:rPr sz="800">
                <a:solidFill>
                  <a:schemeClr val="bg1">
                    <a:lumMod val="85000"/>
                  </a:schemeClr>
                </a:solidFill>
              </a:rPr>
              <a:t>HERE </a:t>
            </a:r>
          </a:p>
        </p:txBody>
      </p:sp>
      <p:sp>
        <p:nvSpPr>
          <p:cNvPr id="33" name="Instructional Text"/>
          <p:cNvSpPr/>
          <p:nvPr/>
        </p:nvSpPr>
        <p:spPr>
          <a:xfrm>
            <a:off x="10287000" y="0"/>
            <a:ext cx="1676400" cy="7767851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This brochure </a:t>
            </a:r>
            <a:r>
              <a:rPr sz="1100" b="1" i="1">
                <a:latin typeface="Arial" pitchFamily="34" charset="0"/>
                <a:cs typeface="Arial" pitchFamily="34" charset="0"/>
              </a:rPr>
              <a:t>is designed to be printed. </a:t>
            </a:r>
            <a:r>
              <a:rPr sz="1100" b="1" i="1" baseline="0">
                <a:latin typeface="Arial" pitchFamily="34" charset="0"/>
                <a:cs typeface="Arial" pitchFamily="34" charset="0"/>
              </a:rPr>
              <a:t>You should test print on regular paper to ensure proper positioning before printing on</a:t>
            </a:r>
            <a:r>
              <a:rPr sz="1100" b="1" i="1">
                <a:latin typeface="Arial" pitchFamily="34" charset="0"/>
                <a:cs typeface="Arial" pitchFamily="34" charset="0"/>
              </a:rPr>
              <a:t> card stock.</a:t>
            </a:r>
          </a:p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  <a:p>
            <a:pPr>
              <a:spcBef>
                <a:spcPts val="1200"/>
              </a:spcBef>
            </a:pPr>
            <a:r>
              <a:rPr sz="1100" b="1" i="1">
                <a:latin typeface="Arial" pitchFamily="34" charset="0"/>
                <a:cs typeface="Arial" pitchFamily="34" charset="0"/>
              </a:rPr>
              <a:t>Check your printer instructions to print double-sided pages.</a:t>
            </a:r>
            <a:endParaRPr sz="1100" b="1" i="1" baseline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To change images on this slide, select a picture and delete it. Then click the Pictures icon in the placeholder to insert your own image.</a:t>
            </a:r>
            <a:endParaRPr sz="1100" b="1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68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288">
          <p15:clr>
            <a:srgbClr val="FBAE40"/>
          </p15:clr>
        </p15:guide>
        <p15:guide id="4" pos="6048">
          <p15:clr>
            <a:srgbClr val="FBAE40"/>
          </p15:clr>
        </p15:guide>
        <p15:guide id="5" pos="2064">
          <p15:clr>
            <a:srgbClr val="A4A3A4"/>
          </p15:clr>
        </p15:guide>
        <p15:guide id="6" pos="420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3314607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199" y="3624067"/>
            <a:ext cx="2834640" cy="8557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7178040"/>
            <a:ext cx="914400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457199" y="457200"/>
            <a:ext cx="3200400" cy="26060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7199" y="4549821"/>
            <a:ext cx="2834640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57199" y="4722992"/>
            <a:ext cx="2834640" cy="214391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598" y="457199"/>
            <a:ext cx="2834643" cy="260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977637" y="777239"/>
            <a:ext cx="2194564" cy="196358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900"/>
              </a:spcBef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665820" y="3624068"/>
            <a:ext cx="2834640" cy="142523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665820" y="5433870"/>
            <a:ext cx="2834640" cy="14330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3665820" y="5122740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7028349" y="548640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7028349" y="728054"/>
            <a:ext cx="2572851" cy="110735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7028349" y="2056588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7028349" y="2236002"/>
            <a:ext cx="2572851" cy="2775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028349" y="3470172"/>
            <a:ext cx="2572852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Click to edit text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028349" y="2613794"/>
            <a:ext cx="2572851" cy="813816"/>
          </a:xfrm>
        </p:spPr>
        <p:txBody>
          <a:bodyPr lIns="0" tIns="0" rIns="0" bIns="0" anchor="t">
            <a:noAutofit/>
          </a:bodyPr>
          <a:lstStyle>
            <a:lvl1pPr marL="137160" indent="-13716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Instructional Text"/>
          <p:cNvSpPr/>
          <p:nvPr/>
        </p:nvSpPr>
        <p:spPr>
          <a:xfrm>
            <a:off x="10287000" y="0"/>
            <a:ext cx="1676400" cy="7767851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This brochure </a:t>
            </a:r>
            <a:r>
              <a:rPr sz="1100" b="1" i="1">
                <a:latin typeface="Arial" pitchFamily="34" charset="0"/>
                <a:cs typeface="Arial" pitchFamily="34" charset="0"/>
              </a:rPr>
              <a:t>is designed to be printed. </a:t>
            </a:r>
            <a:r>
              <a:rPr sz="1100" b="1" i="1" baseline="0">
                <a:latin typeface="Arial" pitchFamily="34" charset="0"/>
                <a:cs typeface="Arial" pitchFamily="34" charset="0"/>
              </a:rPr>
              <a:t>You should test print on regular paper to ensure proper positioning before printing on</a:t>
            </a:r>
            <a:r>
              <a:rPr sz="1100" b="1" i="1">
                <a:latin typeface="Arial" pitchFamily="34" charset="0"/>
                <a:cs typeface="Arial" pitchFamily="34" charset="0"/>
              </a:rPr>
              <a:t> card stock.</a:t>
            </a:r>
          </a:p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  <a:p>
            <a:pPr>
              <a:spcBef>
                <a:spcPts val="1200"/>
              </a:spcBef>
            </a:pPr>
            <a:r>
              <a:rPr sz="1100" b="1" i="1">
                <a:latin typeface="Arial" pitchFamily="34" charset="0"/>
                <a:cs typeface="Arial" pitchFamily="34" charset="0"/>
              </a:rPr>
              <a:t>Check your printer instructions to print double-sided pages.</a:t>
            </a:r>
            <a:endParaRPr sz="1100" b="1" i="1" baseline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sz="1100" b="1" i="1" baseline="0">
                <a:latin typeface="Arial" pitchFamily="34" charset="0"/>
                <a:cs typeface="Arial" pitchFamily="34" charset="0"/>
              </a:rPr>
              <a:t>To change images on this slide, select a picture and delete it. Then click the Pictures icon in the placeholder to insert your own image.</a:t>
            </a:r>
            <a:endParaRPr sz="11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7028349" y="376388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[Company Name]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7028349" y="390856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[Street Address]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7028349" y="4053254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[City, ST  ZIP Code]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028349" y="4197941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[Telephone]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028349" y="434262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[Email Address]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028349" y="455306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t>[Web Address]</a:t>
            </a:r>
          </a:p>
        </p:txBody>
      </p:sp>
    </p:spTree>
    <p:extLst>
      <p:ext uri="{BB962C8B-B14F-4D97-AF65-F5344CB8AC3E}">
        <p14:creationId xmlns:p14="http://schemas.microsoft.com/office/powerpoint/2010/main" val="239431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0" pos="288">
          <p15:clr>
            <a:srgbClr val="FBAE40"/>
          </p15:clr>
        </p15:guide>
        <p15:guide id="3" pos="6048">
          <p15:clr>
            <a:srgbClr val="FBAE40"/>
          </p15:clr>
        </p15:guide>
        <p15:guide id="4" pos="2136">
          <p15:clr>
            <a:srgbClr val="A4A3A4"/>
          </p15:clr>
        </p15:guide>
        <p15:guide id="5" pos="4272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7E35-61C9-471C-870E-2CE47EA24035}" type="datetimeFigureOut">
              <a:rPr lang="en-US"/>
              <a:t>10/30/2017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ED2-EF9B-4B9B-9B58-09E1C1CBDE0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4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53569" y="373993"/>
            <a:ext cx="2791967" cy="6724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158408" y="1716199"/>
            <a:ext cx="2468880" cy="989177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rgbClr val="5C9E23"/>
                </a:solidFill>
              </a:rPr>
              <a:t>Get Involved!</a:t>
            </a:r>
          </a:p>
          <a:p>
            <a:pPr algn="ctr"/>
            <a:r>
              <a:rPr lang="en-US" sz="1800" b="1" dirty="0">
                <a:solidFill>
                  <a:srgbClr val="5C9E23"/>
                </a:solidFill>
              </a:rPr>
              <a:t>Support your local watershed!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91" y="169979"/>
            <a:ext cx="2936715" cy="158917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3569" y="271463"/>
            <a:ext cx="2517222" cy="6832126"/>
          </a:xfrm>
          <a:prstGeom prst="rect">
            <a:avLst/>
          </a:prstGeom>
          <a:solidFill>
            <a:srgbClr val="5C9E23">
              <a:alpha val="38000"/>
            </a:srgbClr>
          </a:solidFill>
          <a:ln>
            <a:solidFill>
              <a:srgbClr val="5C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3569" y="7168627"/>
            <a:ext cx="2517222" cy="227930"/>
          </a:xfrm>
          <a:prstGeom prst="rect">
            <a:avLst/>
          </a:prstGeom>
          <a:solidFill>
            <a:srgbClr val="5C9E23"/>
          </a:solidFill>
          <a:ln>
            <a:solidFill>
              <a:srgbClr val="5C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5400000">
            <a:off x="1449496" y="1413152"/>
            <a:ext cx="228600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2018 Membership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-436910" y="1046428"/>
            <a:ext cx="36735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Full Name:</a:t>
            </a:r>
          </a:p>
          <a:p>
            <a:r>
              <a:rPr lang="en-US" sz="1200" dirty="0"/>
              <a:t>Title:</a:t>
            </a:r>
          </a:p>
          <a:p>
            <a:r>
              <a:rPr lang="en-US" sz="1200" dirty="0"/>
              <a:t>Organization Name:</a:t>
            </a:r>
          </a:p>
          <a:p>
            <a:endParaRPr lang="en-US" sz="1200" dirty="0"/>
          </a:p>
          <a:p>
            <a:r>
              <a:rPr lang="en-US" sz="1200" dirty="0"/>
              <a:t>Address:</a:t>
            </a:r>
          </a:p>
          <a:p>
            <a:endParaRPr lang="en-US" sz="1200" dirty="0"/>
          </a:p>
          <a:p>
            <a:r>
              <a:rPr lang="en-US" sz="1200" dirty="0"/>
              <a:t>City:</a:t>
            </a:r>
          </a:p>
          <a:p>
            <a:r>
              <a:rPr lang="en-US" sz="1200" dirty="0"/>
              <a:t>State:	            </a:t>
            </a:r>
          </a:p>
          <a:p>
            <a:r>
              <a:rPr lang="en-US" sz="1200" dirty="0"/>
              <a:t>Zip Code:</a:t>
            </a:r>
          </a:p>
          <a:p>
            <a:r>
              <a:rPr lang="en-US" sz="1200" dirty="0"/>
              <a:t>Phone #:</a:t>
            </a:r>
          </a:p>
          <a:p>
            <a:r>
              <a:rPr lang="en-US" sz="1200" dirty="0"/>
              <a:t>Email: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-706494" y="4062886"/>
            <a:ext cx="4521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Please Circle Appropriate Level:</a:t>
            </a:r>
          </a:p>
          <a:p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Business/Corporation $250  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Individual/Family $35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Non-profit Organization $100</a:t>
            </a:r>
          </a:p>
        </p:txBody>
      </p:sp>
      <p:sp>
        <p:nvSpPr>
          <p:cNvPr id="28" name="Rectangle 27"/>
          <p:cNvSpPr/>
          <p:nvPr/>
        </p:nvSpPr>
        <p:spPr>
          <a:xfrm rot="5400000">
            <a:off x="695522" y="4764094"/>
            <a:ext cx="378821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Annual Membership Categories</a:t>
            </a:r>
          </a:p>
        </p:txBody>
      </p:sp>
      <p:sp>
        <p:nvSpPr>
          <p:cNvPr id="29" name="TextBox 28"/>
          <p:cNvSpPr txBox="1"/>
          <p:nvPr/>
        </p:nvSpPr>
        <p:spPr>
          <a:xfrm rot="5400000">
            <a:off x="-2057651" y="3639633"/>
            <a:ext cx="4483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Please send to: Tinker’s Creek Watershed Partners, PO Box 444, </a:t>
            </a:r>
          </a:p>
          <a:p>
            <a:pPr algn="ctr"/>
            <a:r>
              <a:rPr lang="en-US" sz="1000" dirty="0"/>
              <a:t>Twinsburg OH 44087 or join online at </a:t>
            </a:r>
            <a:r>
              <a:rPr lang="en-US" sz="1000" dirty="0" err="1"/>
              <a:t>tinkerscreek.org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3145536" y="373993"/>
            <a:ext cx="1085088" cy="1015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662350" y="674488"/>
            <a:ext cx="2523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D9E23"/>
                </a:solidFill>
              </a:rPr>
              <a:t>Rediscover</a:t>
            </a:r>
          </a:p>
          <a:p>
            <a:pPr algn="ctr"/>
            <a:r>
              <a:rPr lang="en-US" dirty="0">
                <a:solidFill>
                  <a:srgbClr val="5D9E23"/>
                </a:solidFill>
              </a:rPr>
              <a:t>Respect</a:t>
            </a:r>
          </a:p>
          <a:p>
            <a:pPr algn="ctr"/>
            <a:r>
              <a:rPr lang="en-US" dirty="0">
                <a:solidFill>
                  <a:srgbClr val="5D9E23"/>
                </a:solidFill>
              </a:rPr>
              <a:t>Revitalize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23" y="1796885"/>
            <a:ext cx="2866347" cy="3725040"/>
          </a:xfrm>
          <a:prstGeom prst="rect">
            <a:avLst/>
          </a:prstGeom>
        </p:spPr>
      </p:pic>
      <p:sp>
        <p:nvSpPr>
          <p:cNvPr id="30" name="Text Placeholder 25"/>
          <p:cNvSpPr>
            <a:spLocks noGrp="1"/>
          </p:cNvSpPr>
          <p:nvPr>
            <p:ph type="body" sz="quarter" idx="4294967295"/>
          </p:nvPr>
        </p:nvSpPr>
        <p:spPr>
          <a:xfrm>
            <a:off x="3259485" y="5745768"/>
            <a:ext cx="3465022" cy="3663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300" b="1" dirty="0">
                <a:solidFill>
                  <a:srgbClr val="5C9E23"/>
                </a:solidFill>
              </a:rPr>
              <a:t>Tinker’s </a:t>
            </a:r>
            <a:r>
              <a:rPr lang="en-US" sz="1300" b="1">
                <a:solidFill>
                  <a:srgbClr val="5C9E23"/>
                </a:solidFill>
              </a:rPr>
              <a:t>Creek Watershed Partners</a:t>
            </a:r>
            <a:endParaRPr lang="en-US" sz="1300" b="1" dirty="0">
              <a:solidFill>
                <a:srgbClr val="5C9E2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9290" y="6052619"/>
            <a:ext cx="2858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10075 Ravenna Road</a:t>
            </a:r>
          </a:p>
          <a:p>
            <a:pPr algn="ctr"/>
            <a:r>
              <a:rPr lang="en-US" sz="1200" dirty="0"/>
              <a:t>Twinsburg OH 44087</a:t>
            </a:r>
          </a:p>
          <a:p>
            <a:pPr algn="ctr"/>
            <a:r>
              <a:rPr lang="en-US" sz="1200" dirty="0" err="1"/>
              <a:t>kchapel</a:t>
            </a:r>
            <a:r>
              <a:rPr lang="en-US" sz="1200" dirty="0"/>
              <a:t>@</a:t>
            </a:r>
          </a:p>
          <a:p>
            <a:pPr algn="ctr"/>
            <a:r>
              <a:rPr lang="en-US" sz="1200" dirty="0"/>
              <a:t>tinkerscreekwatershed.org</a:t>
            </a:r>
          </a:p>
          <a:p>
            <a:pPr algn="ctr"/>
            <a:r>
              <a:rPr lang="en-US" sz="1200" dirty="0"/>
              <a:t>330-963-6423</a:t>
            </a:r>
          </a:p>
          <a:p>
            <a:pPr algn="ctr"/>
            <a:r>
              <a:rPr lang="en-US" sz="1200" dirty="0" err="1"/>
              <a:t>tinkerscreek.org</a:t>
            </a:r>
            <a:r>
              <a:rPr lang="en-US" sz="1200" dirty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6533" y="7048857"/>
            <a:ext cx="2777067" cy="511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24620" y="7164610"/>
            <a:ext cx="2517222" cy="227930"/>
          </a:xfrm>
          <a:prstGeom prst="rect">
            <a:avLst/>
          </a:prstGeom>
          <a:solidFill>
            <a:srgbClr val="5C9E23"/>
          </a:solidFill>
          <a:ln>
            <a:solidFill>
              <a:srgbClr val="5C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r="26956"/>
          <a:stretch>
            <a:fillRect/>
          </a:stretch>
        </p:blipFill>
        <p:spPr>
          <a:xfrm>
            <a:off x="7124620" y="2731137"/>
            <a:ext cx="2526759" cy="4367307"/>
          </a:xfrm>
        </p:spPr>
      </p:pic>
      <p:cxnSp>
        <p:nvCxnSpPr>
          <p:cNvPr id="35" name="Straight Connector 34"/>
          <p:cNvCxnSpPr/>
          <p:nvPr/>
        </p:nvCxnSpPr>
        <p:spPr>
          <a:xfrm flipH="1">
            <a:off x="3288616" y="-27844"/>
            <a:ext cx="4905" cy="7800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45536" y="169978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5536" y="936701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81973" y="1703424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43329" y="2478667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35203" y="3261785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13754" y="4037028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32362" y="4838656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917278" y="5663798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07617" y="6521849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13753" y="7376333"/>
            <a:ext cx="413287" cy="3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54227" y="3134761"/>
            <a:ext cx="1411944" cy="282499"/>
          </a:xfrm>
        </p:spPr>
        <p:txBody>
          <a:bodyPr/>
          <a:lstStyle/>
          <a:p>
            <a:r>
              <a:rPr lang="en-US">
                <a:ln>
                  <a:solidFill>
                    <a:srgbClr val="5C9E23"/>
                  </a:solidFill>
                </a:ln>
              </a:rPr>
              <a:t>Member Perks</a:t>
            </a:r>
            <a:endParaRPr lang="en-US" dirty="0">
              <a:ln>
                <a:solidFill>
                  <a:srgbClr val="5C9E23"/>
                </a:solidFill>
              </a:ln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42879" y="3417260"/>
            <a:ext cx="2834640" cy="6125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Whether a business, individual, or non-profit group, a membership will provide you with recognition in our newsletter, website and hosted events as an active environmental steward!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74976" y="3996465"/>
            <a:ext cx="3015206" cy="142174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Members are our most important people!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64579" y="4234674"/>
            <a:ext cx="2834640" cy="1925599"/>
          </a:xfrm>
        </p:spPr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Special member pricing for festivals and events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volunteer opportunities to help restore and protect your local watershed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Open invitation to our monthly board meetings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Volunteer Days set up with TCWP where you and your friends and family can come out with us for environmental restoration and rehabilitation projects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Annual member summer picnic</a:t>
            </a:r>
          </a:p>
          <a:p>
            <a:pPr marL="171450" lvl="0" indent="-17145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lvl="0" indent="-17145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t="19423" b="19423"/>
          <a:stretch>
            <a:fillRect/>
          </a:stretch>
        </p:blipFill>
        <p:spPr>
          <a:xfrm>
            <a:off x="117824" y="457200"/>
            <a:ext cx="3108217" cy="2606040"/>
          </a:xfrm>
        </p:spPr>
      </p:pic>
      <p:sp>
        <p:nvSpPr>
          <p:cNvPr id="28" name="Rectangle 27"/>
          <p:cNvSpPr/>
          <p:nvPr/>
        </p:nvSpPr>
        <p:spPr>
          <a:xfrm>
            <a:off x="457198" y="7143750"/>
            <a:ext cx="9144002" cy="185738"/>
          </a:xfrm>
          <a:prstGeom prst="rect">
            <a:avLst/>
          </a:prstGeom>
          <a:solidFill>
            <a:srgbClr val="5C9E23"/>
          </a:solidFill>
          <a:ln>
            <a:solidFill>
              <a:srgbClr val="5D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56758" y="449673"/>
            <a:ext cx="2814284" cy="2613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400478" y="457200"/>
            <a:ext cx="1907801" cy="336176"/>
          </a:xfrm>
        </p:spPr>
        <p:txBody>
          <a:bodyPr/>
          <a:lstStyle/>
          <a:p>
            <a:r>
              <a:rPr lang="en-US" dirty="0">
                <a:ln>
                  <a:solidFill>
                    <a:srgbClr val="5C9E23"/>
                  </a:solidFill>
                </a:ln>
              </a:rPr>
              <a:t>Volunteer with us!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74976" y="6110497"/>
            <a:ext cx="2834640" cy="145811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</a:rPr>
              <a:t>Business Members Only</a:t>
            </a:r>
          </a:p>
          <a:p>
            <a:pPr marL="171450" indent="-171450">
              <a:buFont typeface="Arial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One Regular Attendee registration (value $195) to the annual Ohio Stormwater Conference (does not include exhibitor registration and booth space)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90075" y="2355871"/>
            <a:ext cx="272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5D9E23"/>
                </a:solidFill>
              </a:rPr>
              <a:t>Watershed </a:t>
            </a:r>
            <a:r>
              <a:rPr lang="en-US" sz="1400" b="1" dirty="0">
                <a:solidFill>
                  <a:srgbClr val="5D9E23"/>
                </a:solidFill>
              </a:rPr>
              <a:t>Communities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967288" y="710980"/>
            <a:ext cx="2834640" cy="1678651"/>
          </a:xfrm>
        </p:spPr>
        <p:txBody>
          <a:bodyPr/>
          <a:lstStyle/>
          <a:p>
            <a:pPr lvl="0"/>
            <a:r>
              <a:rPr lang="en-US" sz="900" dirty="0">
                <a:solidFill>
                  <a:schemeClr val="tx1"/>
                </a:solidFill>
              </a:rPr>
              <a:t>We have many different volunteer opportunities for you!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Stream restoration projects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Tree and native species plantings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Invasive species removal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Stream Quality Monitoring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52336" y="4668862"/>
            <a:ext cx="2623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Your tax deductible membership will support outreach and resources that promote watershed protection such as: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/>
              <a:t>Stream cleanups, watershed tours and events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/>
              <a:t>Resources used for watershed restoration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/>
              <a:t>Research and watershed studies to improve water quality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/>
              <a:t>Workshops and educational presentations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/>
              <a:t>Development of the annual Ohio Stormwater Conference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989252" y="2699209"/>
            <a:ext cx="1371339" cy="2894407"/>
          </a:xfrm>
        </p:spPr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Aurora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Bainbridge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Beachwood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Bedford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Bedford Heights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Franklin Township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 err="1">
                <a:solidFill>
                  <a:schemeClr val="tx1"/>
                </a:solidFill>
              </a:rPr>
              <a:t>Glenwillow</a:t>
            </a:r>
            <a:endParaRPr lang="en-US" sz="900" dirty="0">
              <a:solidFill>
                <a:schemeClr val="tx1"/>
              </a:solidFill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Highland Hills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Hudson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Macedonia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Maple Heights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North Randall</a:t>
            </a:r>
          </a:p>
          <a:p>
            <a:pPr marL="171450" lvl="0" indent="-171450"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171450" lvl="0" indent="-171450"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505696" y="2688632"/>
            <a:ext cx="2834640" cy="1925599"/>
          </a:xfrm>
        </p:spPr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Northfield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Oakwood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Orange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 err="1">
                <a:solidFill>
                  <a:schemeClr val="tx1"/>
                </a:solidFill>
              </a:rPr>
              <a:t>Reminderville</a:t>
            </a:r>
            <a:endParaRPr lang="en-US" sz="900" dirty="0">
              <a:solidFill>
                <a:schemeClr val="tx1"/>
              </a:solidFill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Solon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Streetsboro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Sugar Bush Knolls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Twinsburg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Twinsburg Township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Valley View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Walton Hills</a:t>
            </a:r>
          </a:p>
          <a:p>
            <a:pPr marL="171450" lvl="0" indent="-171450"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171450" lvl="0" indent="-171450">
              <a:buFont typeface="Arial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89698" y="4158869"/>
            <a:ext cx="262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D9E23"/>
                </a:solidFill>
              </a:rPr>
              <a:t>What does my donation provide?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14731" y="872065"/>
            <a:ext cx="306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a non-profit, 501(c)(3) watershed organization officially established in 2006. Our mission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protect</a:t>
            </a:r>
            <a:r>
              <a:rPr lang="de-DE" sz="1000" dirty="0"/>
              <a:t> and restore water quality and habitats of Tinker‘s Creek, </a:t>
            </a:r>
            <a:r>
              <a:rPr lang="de-DE" sz="1000" dirty="0" err="1"/>
              <a:t>through</a:t>
            </a:r>
            <a:r>
              <a:rPr lang="de-DE" sz="1000" dirty="0"/>
              <a:t> </a:t>
            </a:r>
            <a:r>
              <a:rPr lang="en-US" sz="1000" dirty="0"/>
              <a:t>community </a:t>
            </a:r>
            <a:r>
              <a:rPr lang="en-US" sz="1000" dirty="0" err="1"/>
              <a:t>parnterships</a:t>
            </a:r>
            <a:r>
              <a:rPr lang="en-US" sz="1000" dirty="0"/>
              <a:t>.</a:t>
            </a:r>
            <a:endParaRPr lang="en-US" sz="1000" b="1" dirty="0">
              <a:solidFill>
                <a:srgbClr val="5D9E23"/>
              </a:solidFill>
            </a:endParaRPr>
          </a:p>
          <a:p>
            <a:pPr algn="ctr"/>
            <a:endParaRPr lang="en-US" sz="1400" b="1" dirty="0">
              <a:solidFill>
                <a:srgbClr val="5D9E23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03590" y="2080368"/>
            <a:ext cx="251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D9E23"/>
                </a:solidFill>
              </a:rPr>
              <a:t>What is a watershed anyways?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56758" y="341648"/>
            <a:ext cx="2889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D9E23"/>
                </a:solidFill>
              </a:rPr>
              <a:t>Who are Tinker’s Creek Watershed Partners?</a:t>
            </a:r>
          </a:p>
          <a:p>
            <a:pPr algn="ctr"/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3778083" y="2633524"/>
            <a:ext cx="2511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 watershed is an area of land that contains a common set of streams and rivers that all drain into a single larger body of water, such as a larger river, lake, or an ocean. Even the land you live on has ground water that will drain into nearby creeks! Everywhere is a watershed, right beneath your feet.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22008" y="5690481"/>
            <a:ext cx="196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D9E23"/>
                </a:solidFill>
              </a:rPr>
              <a:t>Any ideas? Write them here!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6860804" y="6284773"/>
            <a:ext cx="27663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63212" y="6483461"/>
            <a:ext cx="27663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863212" y="6684821"/>
            <a:ext cx="27663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63212" y="6873989"/>
            <a:ext cx="27663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872996" y="7047714"/>
            <a:ext cx="27663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467705" y="426582"/>
            <a:ext cx="344010" cy="2203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759732" y="0"/>
            <a:ext cx="0" cy="714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6545769" y="341648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602880" y="1180972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609159" y="1986824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600819" y="2779798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524716" y="3571875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562718" y="4414393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569303" y="5210026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554974" y="5981290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537317" y="6752554"/>
            <a:ext cx="229987" cy="3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223000" y="2514600"/>
            <a:ext cx="462359" cy="1057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1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1615766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2012-08-29T21:10:00+00:00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TP103417195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854408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LocMarketGroupTiers2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341F41-647A-43BF-B6CC-90888A493BB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1B58DB-4786-47F4-9D10-169C63441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A81ED-4A0D-4D17-A264-26DCD3BD5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Brochure (Business)</Template>
  <TotalTime>12932</TotalTime>
  <Words>452</Words>
  <Application>Microsoft Office PowerPoint</Application>
  <PresentationFormat>Custom</PresentationFormat>
  <Paragraphs>89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kaldrid170@gmail.com</dc:creator>
  <cp:lastModifiedBy>Kate Chapel</cp:lastModifiedBy>
  <cp:revision>47</cp:revision>
  <cp:lastPrinted>2017-10-31T19:24:10Z</cp:lastPrinted>
  <dcterms:created xsi:type="dcterms:W3CDTF">2017-10-05T19:34:56Z</dcterms:created>
  <dcterms:modified xsi:type="dcterms:W3CDTF">2017-11-03T18:03:07Z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